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12192000" cy="6858000"/>
  <p:embeddedFontLst>
    <p:embeddedFont>
      <p:font typeface="Geologica" panose="020B0604020202020204" charset="0"/>
      <p:regular r:id="rId68"/>
      <p:bold r:id="rId69"/>
    </p:embeddedFont>
    <p:embeddedFont>
      <p:font typeface="Consolas" panose="020B0609020204030204" pitchFamily="49" charset="0"/>
      <p:regular r:id="rId70"/>
      <p:bold r:id="rId71"/>
      <p:italic r:id="rId72"/>
      <p:boldItalic r:id="rId73"/>
    </p:embeddedFont>
    <p:embeddedFont>
      <p:font typeface="Montserrat" panose="020B0604020202020204" charset="-52"/>
      <p:regular r:id="rId74"/>
      <p:bold r:id="rId75"/>
      <p:italic r:id="rId76"/>
      <p:boldItalic r:id="rId77"/>
    </p:embeddedFont>
    <p:embeddedFont>
      <p:font typeface="Geologica Medium" panose="020B0604020202020204" charset="0"/>
      <p:regular r:id="rId78"/>
      <p:bold r:id="rId79"/>
    </p:embeddedFont>
    <p:embeddedFont>
      <p:font typeface="Geologica Light" panose="020B060402020202020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257">
          <p15:clr>
            <a:srgbClr val="000000"/>
          </p15:clr>
        </p15:guide>
        <p15:guide id="2" orient="horz" pos="36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90" y="222"/>
      </p:cViewPr>
      <p:guideLst>
        <p:guide pos="7257"/>
        <p:guide orient="horz" pos="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Склонировать репозиторий по ссылке.</a:t>
            </a:r>
            <a:br>
              <a:rPr lang="ru-RU" sz="1200">
                <a:solidFill>
                  <a:schemeClr val="dk1"/>
                </a:solidFill>
              </a:rPr>
            </a:br>
            <a:r>
              <a:rPr lang="ru-RU" sz="1200">
                <a:solidFill>
                  <a:schemeClr val="dk1"/>
                </a:solidFill>
              </a:rPr>
              <a:t>Там лежит эта презентация и солюшн с задачами.</a:t>
            </a:r>
            <a:endParaRPr/>
          </a:p>
        </p:txBody>
      </p:sp>
      <p:sp>
        <p:nvSpPr>
          <p:cNvPr id="284" name="Google Shape;284;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f14986eed7_0_9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Кто знает, что такое контрольное число и какое оно имеет отношение к рисункам на слайде?</a:t>
            </a:r>
            <a:endParaRPr/>
          </a:p>
        </p:txBody>
      </p:sp>
      <p:sp>
        <p:nvSpPr>
          <p:cNvPr id="380" name="Google Shape;380;g2f14986eed7_0_9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f1655aad55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Напишите сами алгоритм контрольного числа для UPC</a:t>
            </a:r>
            <a:endParaRPr/>
          </a:p>
        </p:txBody>
      </p:sp>
      <p:sp>
        <p:nvSpPr>
          <p:cNvPr id="386" name="Google Shape;386;g2f1655aad55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f1655aad55_0_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2f1655aad55_0_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f19c0f7c37_2_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2f19c0f7c37_2_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f1655aad55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2f1655aad55_0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f1655aad55_0_3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Откройте код, написанный кем-то, для расчета ISBN13. Алгоритм похожий, но есть небольшое отличие от UPC. Кто может его найти?</a:t>
            </a:r>
            <a:endParaRPr sz="1200">
              <a:solidFill>
                <a:schemeClr val="dk1"/>
              </a:solidFill>
            </a:endParaRPr>
          </a:p>
          <a:p>
            <a:pPr marL="0" lvl="0" indent="0" algn="l" rtl="0">
              <a:spcBef>
                <a:spcPts val="0"/>
              </a:spcBef>
              <a:spcAft>
                <a:spcPts val="0"/>
              </a:spcAft>
              <a:buNone/>
            </a:pPr>
            <a:r>
              <a:rPr lang="ru-RU" sz="1200">
                <a:solidFill>
                  <a:schemeClr val="dk1"/>
                </a:solidFill>
              </a:rPr>
              <a:t>Мораль: сложно понять, если код написан сложно.</a:t>
            </a:r>
            <a:endParaRPr/>
          </a:p>
        </p:txBody>
      </p:sp>
      <p:sp>
        <p:nvSpPr>
          <p:cNvPr id="412" name="Google Shape;412;g2f1655aad55_0_3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f2134fc1ec_0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Скорее всего вы попадёте в 99%, в котором можно пожертвовать производительностью</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НО если вы всё-таки попали в ситуацию, в которой производительность критична, то можно написать сначала понятную версию, в которой легко разобраться и которая объясняет, как всё работает.</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Рядом написать быструю версию, а потом тестами проверить, что она работает так же, как первая.</a:t>
            </a:r>
            <a:endParaRPr/>
          </a:p>
        </p:txBody>
      </p:sp>
      <p:sp>
        <p:nvSpPr>
          <p:cNvPr id="421" name="Google Shape;421;g2f2134fc1ec_0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f1655aad55_0_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Что такое SRP?</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Для обобщение в формулировке используется слово «модуль»</a:t>
            </a:r>
            <a:br>
              <a:rPr lang="ru-RU" sz="1200">
                <a:solidFill>
                  <a:schemeClr val="dk1"/>
                </a:solidFill>
              </a:rPr>
            </a:br>
            <a:r>
              <a:rPr lang="ru-RU" sz="1200">
                <a:solidFill>
                  <a:schemeClr val="dk1"/>
                </a:solidFill>
              </a:rPr>
              <a:t>А что может выступать в качестве модуля?</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Как SRP влияет на работу в команде?</a:t>
            </a:r>
            <a:br>
              <a:rPr lang="ru-RU" sz="1200">
                <a:solidFill>
                  <a:schemeClr val="dk1"/>
                </a:solidFill>
              </a:rPr>
            </a:br>
            <a:r>
              <a:rPr lang="ru-RU" sz="1200">
                <a:solidFill>
                  <a:schemeClr val="dk1"/>
                </a:solidFill>
              </a:rPr>
              <a:t> - распределение модулей по ответственным</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 - конфликты при merge в VCS – их должно быть гораздо меньше</a:t>
            </a:r>
            <a:endParaRPr sz="1200">
              <a:solidFill>
                <a:schemeClr val="dk1"/>
              </a:solidFill>
            </a:endParaRPr>
          </a:p>
          <a:p>
            <a:pPr marL="0" lvl="0" indent="0" algn="l" rtl="0">
              <a:spcBef>
                <a:spcPts val="0"/>
              </a:spcBef>
              <a:spcAft>
                <a:spcPts val="0"/>
              </a:spcAft>
              <a:buNone/>
            </a:pPr>
            <a:endParaRPr/>
          </a:p>
        </p:txBody>
      </p:sp>
      <p:sp>
        <p:nvSpPr>
          <p:cNvPr id="427" name="Google Shape;427;g2f1655aad55_0_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f1655aad55_0_3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a:solidFill>
                  <a:schemeClr val="dk1"/>
                </a:solidFill>
              </a:rPr>
              <a:t>Один из путей создания чистого кода – работа в рамках модульного дизайна.</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a:solidFill>
                  <a:schemeClr val="dk1"/>
                </a:solidFill>
              </a:rPr>
              <a:t>Они более формально описывают те свойства, которые ассоциируются у нас (у человека, который несколько лет пишет) с хорошо написанным кодом.</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a:solidFill>
                  <a:schemeClr val="dk1"/>
                </a:solidFill>
              </a:rPr>
              <a:t>Они включают в себя:</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a:solidFill>
                  <a:schemeClr val="dk1"/>
                </a:solidFill>
              </a:rPr>
              <a:t>Decomposition — задача должна разбиваться на более простые подзадачи</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a:solidFill>
                  <a:schemeClr val="dk1"/>
                </a:solidFill>
              </a:rPr>
              <a:t>Composability — подзадачи должны быть самоценны и вне контекста задачи</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a:solidFill>
                  <a:schemeClr val="dk1"/>
                </a:solidFill>
              </a:rPr>
              <a:t>Readability — корректность кода модуля должна быть очевидна без изучения кода смежных модулей</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a:solidFill>
                  <a:schemeClr val="dk1"/>
                </a:solidFill>
              </a:rPr>
              <a:t>Protection — защита других модулей от ошибок, происходящих внутри модуля</a:t>
            </a:r>
            <a:endParaRPr>
              <a:solidFill>
                <a:schemeClr val="dk1"/>
              </a:solidFill>
            </a:endParaRPr>
          </a:p>
          <a:p>
            <a:pPr marL="0" lvl="0" indent="0" algn="l" rtl="0">
              <a:spcBef>
                <a:spcPts val="0"/>
              </a:spcBef>
              <a:spcAft>
                <a:spcPts val="0"/>
              </a:spcAft>
              <a:buNone/>
            </a:pPr>
            <a:endParaRPr sz="1200">
              <a:solidFill>
                <a:schemeClr val="dk1"/>
              </a:solidFill>
            </a:endParaRPr>
          </a:p>
        </p:txBody>
      </p:sp>
      <p:sp>
        <p:nvSpPr>
          <p:cNvPr id="438" name="Google Shape;438;g2f1655aad55_0_3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f1655aad55_0_34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2f1655aad55_0_34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Нужен в ситуациях, когда к код живет долго и к нему придется ещё не раз возвращаться. </a:t>
            </a:r>
            <a:endParaRPr/>
          </a:p>
        </p:txBody>
      </p:sp>
      <p:sp>
        <p:nvSpPr>
          <p:cNvPr id="294" name="Google Shape;294;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f2134fc1ec_0_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a:solidFill>
                  <a:schemeClr val="dk1"/>
                </a:solidFill>
              </a:rPr>
              <a:t>Как вы бы решили эту задачу?</a:t>
            </a:r>
            <a:endParaRPr/>
          </a:p>
        </p:txBody>
      </p:sp>
      <p:sp>
        <p:nvSpPr>
          <p:cNvPr id="457" name="Google Shape;457;g2f2134fc1ec_0_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f2134fc1ec_0_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Если эту задачу дать студенту, который не задумывается о декомпозиции, то легко получить что-то такое.</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Это очень трудно читать и почти невозможно убедить себя, что тут не ошибок.</a:t>
            </a:r>
            <a:endParaRPr sz="1200">
              <a:solidFill>
                <a:schemeClr val="dk1"/>
              </a:solidFill>
            </a:endParaRPr>
          </a:p>
        </p:txBody>
      </p:sp>
      <p:sp>
        <p:nvSpPr>
          <p:cNvPr id="465" name="Google Shape;465;g2f2134fc1ec_0_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1655aad55_0_9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Когда смотришь на код, пытаясь оценить его качество, со временем появляются некоторые признаки, маркеры проблемы.</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Маркер – это такой хорошо видимый, быстро проверяющийся признак, по которому можно сказать, что скорее всего здесь есть проблема.</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Например, можно выделить следующие маркеры плохой декомпозиции:</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1.Длинный метод — скорее всего сигнализирует о том, что метод можно разбить на подзадачи.</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2.Слишком общее имя — это сигнал, что у метода несколько обязанностей, которые плохо описываются одной фразой.</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3.Если метод, нарушающий SRP  назвать честно, то получаются громоздкие фразы. Это уже лучше, чем слишком общее имя, но более явно указывает на нарушение SRP.</a:t>
            </a:r>
            <a:endParaRPr sz="1200">
              <a:solidFill>
                <a:schemeClr val="dk1"/>
              </a:solidFill>
            </a:endParaRPr>
          </a:p>
          <a:p>
            <a:pPr marL="0" lvl="0" indent="0" algn="l" rtl="0">
              <a:spcBef>
                <a:spcPts val="0"/>
              </a:spcBef>
              <a:spcAft>
                <a:spcPts val="0"/>
              </a:spcAft>
              <a:buNone/>
            </a:pPr>
            <a:endParaRPr/>
          </a:p>
        </p:txBody>
      </p:sp>
      <p:sp>
        <p:nvSpPr>
          <p:cNvPr id="471" name="Google Shape;471;g2f1655aad55_0_9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f2134fc1ec_0_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Вводим концепцию Токена.</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Нам понадобится сущность, которую мы назовем Токен. Он будет хранить в себе прочитанный текст, позицию и длину.</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
        <p:nvSpPr>
          <p:cNvPr id="482" name="Google Shape;482;g2f2134fc1ec_0_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f2134fc1ec_0_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Вернёмся к задаче.</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Помимо того, чтобы выделить поля, требуется знать, где это поле начиналась в исходной строке.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Т.е. знать позицию, длину и значение. Здесь эти значения объединены в токен.</a:t>
            </a:r>
            <a:endParaRPr/>
          </a:p>
        </p:txBody>
      </p:sp>
      <p:sp>
        <p:nvSpPr>
          <p:cNvPr id="488" name="Google Shape;488;g2f2134fc1ec_0_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f2134fc1ec_0_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
        <p:nvSpPr>
          <p:cNvPr id="496" name="Google Shape;496;g2f2134fc1ec_0_4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f2134fc1ec_0_7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sz="1200">
                <a:solidFill>
                  <a:schemeClr val="dk1"/>
                </a:solidFill>
              </a:rPr>
              <a:t>Декомпозировали задачу.</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А могут ли эти методы понадобится при решении другой задачи?</a:t>
            </a:r>
            <a:endParaRPr/>
          </a:p>
        </p:txBody>
      </p:sp>
      <p:sp>
        <p:nvSpPr>
          <p:cNvPr id="512" name="Google Shape;512;g2f2134fc1ec_0_7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f293c60e78_5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А достаточно ли SRP, чтобы код был хорошим?</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Нет, можно впасть в другую крайность – делать слишком конкретные методы, которые скорее всего больше нигде и никогда не понадобятся.</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Интересно, что длинное название может сигнализировать как о слишком большом количестве действий и обязанностей, так и о слишком конкретном действии.</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Сбор ромашек в полную луну в третью неделю октября.</a:t>
            </a:r>
            <a:endParaRPr/>
          </a:p>
        </p:txBody>
      </p:sp>
      <p:sp>
        <p:nvSpPr>
          <p:cNvPr id="518" name="Google Shape;518;g2f293c60e78_5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f1655aad55_0_6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
        <p:nvSpPr>
          <p:cNvPr id="525" name="Google Shape;525;g2f1655aad55_0_6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f26ede7f59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В прошлом решении есть недостаток компонуемости. Выделенные методы вряд ли где-то ещё понадобятся.</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Однако, продолжая прошлую задачу, можно было дополнительно выделить абстракцию Токенайзера, с помощью которого остальные методы реализуются в одну простую строчку.</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Такой Tokenizer может оказаться полезным в других задачах парсинга текстов.</a:t>
            </a:r>
            <a:endParaRPr/>
          </a:p>
        </p:txBody>
      </p:sp>
      <p:sp>
        <p:nvSpPr>
          <p:cNvPr id="531" name="Google Shape;531;g2f26ede7f59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f14986eed7_0_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f14986eed7_0_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f26ede7f59_0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Переиспользуемые методы нужно положить куда-нибудь, где их будет легко найти в следующий раз.</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Один из способов – методы расширения.</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Примитивные типы можно расширять только в том случае, если:</a:t>
            </a:r>
            <a:br>
              <a:rPr lang="ru-RU" sz="1200">
                <a:solidFill>
                  <a:schemeClr val="dk1"/>
                </a:solidFill>
              </a:rPr>
            </a:br>
            <a:r>
              <a:rPr lang="ru-RU" sz="1200">
                <a:solidFill>
                  <a:schemeClr val="dk1"/>
                </a:solidFill>
              </a:rPr>
              <a:t>1. По названию метода со 100% вероятностью можно предсказать поведение метода.</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2. Он понадобится за пределами вашего проекта, команды, солюшена.</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Свои типы расширять можно и нужно.</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p:txBody>
      </p:sp>
      <p:sp>
        <p:nvSpPr>
          <p:cNvPr id="537" name="Google Shape;537;g2f26ede7f59_0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f1655aad55_0_120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g2f1655aad55_0_120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f1655aad55_0_177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Долгое время Контур развивался как почти не взаимодействующее множество самобытных команд, каждая из которых делает свой продукт.</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Сейчас перед Контуром стоит вызов — научиться ускорять и удешевлять разработку за счет повторного использования наработок.</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Для этого у всех разработчиков должна быть культура следования принципам модульности. Поэтому как раз сейчас как раз в контуре эти умения особенно важно развивать.</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Конечно, мы рассматривали небольшие примеры. Может показаться, что компонуемость не самое важное качество кода – оно ведь почти не влияет на его понятность.</a:t>
            </a:r>
            <a:br>
              <a:rPr lang="ru-RU" sz="1200">
                <a:solidFill>
                  <a:schemeClr val="dk1"/>
                </a:solidFill>
              </a:rPr>
            </a:br>
            <a:r>
              <a:rPr lang="ru-RU" sz="1200">
                <a:solidFill>
                  <a:schemeClr val="dk1"/>
                </a:solidFill>
              </a:rPr>
              <a:t>На самом же деле умение разбить задачу на переиспользуемые самостоятельные модули – важное качество хорошего архитектора.</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В Контуре существует очень много разных команд. Но есть вещи, которые были написаны в нескольких командах или даже во всех.</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Теперь, когда мы осознали эту проблему, очень важно не только выделить уже написанные модули и переиспользовать их, но ещё и делится друг с другом новыми.</a:t>
            </a:r>
            <a:br>
              <a:rPr lang="ru-RU" sz="1200">
                <a:solidFill>
                  <a:schemeClr val="dk1"/>
                </a:solidFill>
              </a:rPr>
            </a:br>
            <a:r>
              <a:rPr lang="ru-RU" sz="1200">
                <a:solidFill>
                  <a:schemeClr val="dk1"/>
                </a:solidFill>
              </a:rPr>
              <a:t>Каждый из вас придёт в команду и будет решать какие-то настоящие задачи. Хорошо подумайте, а не стоит ли что-то в вашем решении, а может быть всё, выделить в отдельный модуль, библиотеку, сервис.</a:t>
            </a:r>
            <a:endParaRPr sz="1200">
              <a:solidFill>
                <a:schemeClr val="dk1"/>
              </a:solidFill>
            </a:endParaRPr>
          </a:p>
          <a:p>
            <a:pPr marL="0" lvl="0" indent="0" algn="l" rtl="0">
              <a:spcBef>
                <a:spcPts val="0"/>
              </a:spcBef>
              <a:spcAft>
                <a:spcPts val="0"/>
              </a:spcAft>
              <a:buNone/>
            </a:pPr>
            <a:endParaRPr/>
          </a:p>
        </p:txBody>
      </p:sp>
      <p:sp>
        <p:nvSpPr>
          <p:cNvPr id="551" name="Google Shape;551;g2f1655aad55_0_177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f1655aad55_0_179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Давайте ещё раз попробуем реализовать алгоритм расчёта контрольного числа, но на этот раз для СНИЛС</a:t>
            </a:r>
            <a:endParaRPr/>
          </a:p>
        </p:txBody>
      </p:sp>
      <p:sp>
        <p:nvSpPr>
          <p:cNvPr id="564" name="Google Shape;564;g2f1655aad55_0_179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f26ede7f59_0_8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2f26ede7f59_0_8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f26ede7f59_0_8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2f26ede7f59_0_8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f26ede7f59_0_10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Постарайтесь выделить общие куски кода или функциональности и выделить их в переиспользуемые функции.</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На самом деле вы уже писали решение почти такой же задачи. Ясно, что вы снова справитесь с смысловой частью.</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Ваша задача теперь не просто написать подсёт очередной контрольной суммы так, чтобы проходили тесты. </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Теперь вы должны применить те принципы, которые мы только что обсудили.</a:t>
            </a:r>
            <a:endParaRPr/>
          </a:p>
        </p:txBody>
      </p:sp>
      <p:sp>
        <p:nvSpPr>
          <p:cNvPr id="583" name="Google Shape;583;g2f26ede7f59_0_10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f3ba114953_0_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RU"/>
              <a:t>Разбор задачи</a:t>
            </a:r>
            <a:endParaRPr/>
          </a:p>
        </p:txBody>
      </p:sp>
      <p:sp>
        <p:nvSpPr>
          <p:cNvPr id="589" name="Google Shape;589;g2f3ba114953_0_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f1655aad55_0_9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g2f1655aad55_0_9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f1655aad55_0_218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Кто не играл в тетрис и не знает, как он устроен?</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Как бы вы стали объяснять, что делает этот метод? Вопрос аудитории.</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Примерно так:</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найти заполненные строки, удалить, все остальные сдвинуть вниз, добавить сверху такое же количество пустых строк.</a:t>
            </a:r>
            <a:endParaRPr/>
          </a:p>
        </p:txBody>
      </p:sp>
      <p:sp>
        <p:nvSpPr>
          <p:cNvPr id="601" name="Google Shape;601;g2f1655aad55_0_218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f14986eed7_0_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А какие свойства чистого кода вы можете назвать? Чем отличается хороший код от плохого?</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None/>
            </a:pPr>
            <a:r>
              <a:rPr lang="ru-RU" sz="1200" b="1">
                <a:solidFill>
                  <a:schemeClr val="dk1"/>
                </a:solidFill>
              </a:rPr>
              <a:t>Простота и понятность.</a:t>
            </a:r>
            <a:r>
              <a:rPr lang="ru-RU" sz="1200">
                <a:solidFill>
                  <a:schemeClr val="dk1"/>
                </a:solidFill>
              </a:rPr>
              <a:t> Чтобы в будущем инженер смог быстро разобраться и доработать компонент под изменившиеся требования.</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b="1">
                <a:solidFill>
                  <a:schemeClr val="dk1"/>
                </a:solidFill>
              </a:rPr>
              <a:t>Расширяемость.</a:t>
            </a:r>
            <a:r>
              <a:rPr lang="ru-RU" sz="1200">
                <a:solidFill>
                  <a:schemeClr val="dk1"/>
                </a:solidFill>
              </a:rPr>
              <a:t> Чтобы в будущем инженеру проще было вносить доработки под новые требования.</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b="1">
                <a:solidFill>
                  <a:schemeClr val="dk1"/>
                </a:solidFill>
              </a:rPr>
              <a:t>Корректность.</a:t>
            </a:r>
            <a:r>
              <a:rPr lang="ru-RU" sz="1200">
                <a:solidFill>
                  <a:schemeClr val="dk1"/>
                </a:solidFill>
              </a:rPr>
              <a:t> Чтобы в будущем инженер своими правками случайно не сломал работоспособность системы.</a:t>
            </a:r>
            <a:endParaRPr sz="1200">
              <a:solidFill>
                <a:schemeClr val="dk1"/>
              </a:solidFill>
            </a:endParaRPr>
          </a:p>
          <a:p>
            <a:pPr marL="0" lvl="0" indent="0" algn="l" rtl="0">
              <a:lnSpc>
                <a:spcPct val="115000"/>
              </a:lnSpc>
              <a:spcBef>
                <a:spcPts val="0"/>
              </a:spcBef>
              <a:spcAft>
                <a:spcPts val="0"/>
              </a:spcAft>
              <a:buNone/>
            </a:pPr>
            <a:r>
              <a:rPr lang="ru-RU" sz="1200" b="1">
                <a:solidFill>
                  <a:schemeClr val="dk1"/>
                </a:solidFill>
              </a:rPr>
              <a:t>Универсальность.</a:t>
            </a:r>
            <a:r>
              <a:rPr lang="ru-RU" sz="1200">
                <a:solidFill>
                  <a:schemeClr val="dk1"/>
                </a:solidFill>
              </a:rPr>
              <a:t> Чтобы в будущем инженеру было проще использовать этот код в контексте другой задачи или проекта.</a:t>
            </a:r>
            <a:endParaRPr/>
          </a:p>
        </p:txBody>
      </p:sp>
      <p:sp>
        <p:nvSpPr>
          <p:cNvPr id="316" name="Google Shape;316;g2f14986eed7_0_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f1655aad55_0_219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Что не так в этом коде? То же что вы сказали? Нет? Да? Непонятно?</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Тут нет ни одного ключевого слова, которые вы называли на прошлом слайде!</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Как следствие, код кажется непонятным.</a:t>
            </a:r>
            <a:endParaRPr/>
          </a:p>
        </p:txBody>
      </p:sp>
      <p:sp>
        <p:nvSpPr>
          <p:cNvPr id="608" name="Google Shape;608;g2f1655aad55_0_219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f1655aad55_0_220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g2f1655aad55_0_220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f1655aad55_0_25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2f1655aad55_0_25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f1655aad55_0_249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Вот другой код, делающий то же самое.</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Вопросы аудитории. Понятнее ли этот код? Почему?</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Тут присутствуют все ключевые слова. Надо все еще приложить усилия, чтобы убедиться в корректности кода, однако код понятнее и комфортнее читать.</a:t>
            </a:r>
            <a:endParaRPr sz="1200">
              <a:solidFill>
                <a:schemeClr val="dk1"/>
              </a:solidFill>
            </a:endParaRPr>
          </a:p>
          <a:p>
            <a:pPr marL="0" lvl="0" indent="0" algn="l" rtl="0">
              <a:lnSpc>
                <a:spcPct val="115000"/>
              </a:lnSpc>
              <a:spcBef>
                <a:spcPts val="0"/>
              </a:spcBef>
              <a:spcAft>
                <a:spcPts val="0"/>
              </a:spcAft>
              <a:buNone/>
            </a:pPr>
            <a:r>
              <a:rPr lang="ru-RU" sz="1200">
                <a:solidFill>
                  <a:schemeClr val="dk1"/>
                </a:solidFill>
              </a:rPr>
              <a:t>Однако здесь можно заметить другую проблему. Методы ничего не принимают или ничего не возвращают.</a:t>
            </a:r>
            <a:endParaRPr sz="1200">
              <a:solidFill>
                <a:schemeClr val="dk1"/>
              </a:solidFill>
            </a:endParaRPr>
          </a:p>
        </p:txBody>
      </p:sp>
      <p:sp>
        <p:nvSpPr>
          <p:cNvPr id="628" name="Google Shape;628;g2f1655aad55_0_249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f1655aad55_0_250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2f1655aad55_0_250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f1655aad55_0_25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f1655aad55_0_25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f1655aad55_0_249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Используя паттерн неиземеняемого класса для поля тетриса, можно написать эту функцию вообще без циклов и переменных. Меньше циклов и переменных — меньше ошибок.</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Убедиться в корректности этого кода стало заметно проще.</a:t>
            </a:r>
            <a:endParaRPr sz="1200">
              <a:solidFill>
                <a:schemeClr val="dk1"/>
              </a:solidFill>
            </a:endParaRPr>
          </a:p>
          <a:p>
            <a:pPr marL="0" lvl="0" indent="0" algn="l" rtl="0">
              <a:spcBef>
                <a:spcPts val="0"/>
              </a:spcBef>
              <a:spcAft>
                <a:spcPts val="0"/>
              </a:spcAft>
              <a:buNone/>
            </a:pPr>
            <a:endParaRPr/>
          </a:p>
        </p:txBody>
      </p:sp>
      <p:sp>
        <p:nvSpPr>
          <p:cNvPr id="647" name="Google Shape;647;g2f1655aad55_0_249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f1655aad55_0_148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2f1655aad55_0_148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f26ede7f59_0_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
        <p:nvSpPr>
          <p:cNvPr id="664" name="Google Shape;664;g2f26ede7f59_0_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f26ede7f59_0_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
        <p:nvSpPr>
          <p:cNvPr id="672" name="Google Shape;672;g2f26ede7f59_0_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f14986eed7_0_9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Аккуратное форматирование</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Соответствие принятому (в команде или в комьюнити) стилю оформления кода</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Некоторые правила могут отличаться от проекта к проекту, но в рамках одного проекта должны соблюдаться всеми</a:t>
            </a:r>
            <a:endParaRPr sz="1200">
              <a:solidFill>
                <a:schemeClr val="dk1"/>
              </a:solidFill>
            </a:endParaRPr>
          </a:p>
          <a:p>
            <a:pPr marL="0" lvl="0" indent="0" algn="l" rtl="0">
              <a:spcBef>
                <a:spcPts val="0"/>
              </a:spcBef>
              <a:spcAft>
                <a:spcPts val="0"/>
              </a:spcAft>
              <a:buNone/>
            </a:pPr>
            <a:endParaRPr/>
          </a:p>
        </p:txBody>
      </p:sp>
      <p:sp>
        <p:nvSpPr>
          <p:cNvPr id="329" name="Google Shape;329;g2f14986eed7_0_9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f26ede7f59_0_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
        <p:nvSpPr>
          <p:cNvPr id="681" name="Google Shape;681;g2f26ede7f59_0_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f1655aad55_0_179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2f1655aad55_0_179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f293c60e78_5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Вот ещё один пример того, как отсутствие компонуемости может сказаться на архитектуре всего проекта.</a:t>
            </a:r>
            <a:endParaRPr/>
          </a:p>
        </p:txBody>
      </p:sp>
      <p:sp>
        <p:nvSpPr>
          <p:cNvPr id="699" name="Google Shape;699;g2f293c60e78_5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f293c60e78_5_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Большое количество несамоценных зависимостей ведёт к сложности их организации.</a:t>
            </a:r>
            <a:endParaRPr/>
          </a:p>
        </p:txBody>
      </p:sp>
      <p:sp>
        <p:nvSpPr>
          <p:cNvPr id="708" name="Google Shape;708;g2f293c60e78_5_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f293c60e78_5_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g2f293c60e78_5_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f293c60e78_5_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В попытке проследить поведение кода от точки А к точке Б мы можем утонуть в глубокой цепочке вызовов и забыть откуда мы пришли, куда идём и что хотим понять.</a:t>
            </a:r>
            <a:endParaRPr/>
          </a:p>
        </p:txBody>
      </p:sp>
      <p:sp>
        <p:nvSpPr>
          <p:cNvPr id="720" name="Google Shape;720;g2f293c60e78_5_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f1655aad55_0_180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g2f1655aad55_0_180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f4674359bd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f4674359bd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f4674359bd_0_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g2f4674359bd_0_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f4674359bd_0_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g2f4674359bd_0_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f14986eed7_0_6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200">
                <a:solidFill>
                  <a:schemeClr val="dk1"/>
                </a:solidFill>
              </a:rPr>
              <a:t>Есть какие-то минимальные требование, которые нужно соблюдать. </a:t>
            </a:r>
            <a:endParaRPr sz="1200">
              <a:solidFill>
                <a:schemeClr val="dk1"/>
              </a:solidFill>
            </a:endParaRPr>
          </a:p>
          <a:p>
            <a:pPr marL="0" lvl="0" indent="0" algn="l" rtl="0">
              <a:spcBef>
                <a:spcPts val="0"/>
              </a:spcBef>
              <a:spcAft>
                <a:spcPts val="0"/>
              </a:spcAft>
              <a:buNone/>
            </a:pPr>
            <a:r>
              <a:rPr lang="ru-RU" sz="1200">
                <a:solidFill>
                  <a:schemeClr val="dk1"/>
                </a:solidFill>
              </a:rPr>
              <a:t>Скорее всего про эти самые минимальные вещи вам говорили с первого дня обучения программированию.</a:t>
            </a:r>
            <a:endParaRPr sz="1200">
              <a:solidFill>
                <a:schemeClr val="dk1"/>
              </a:solidFill>
            </a:endParaRPr>
          </a:p>
          <a:p>
            <a:pPr marL="0" lvl="0" indent="0" algn="l" rtl="0">
              <a:spcBef>
                <a:spcPts val="0"/>
              </a:spcBef>
              <a:spcAft>
                <a:spcPts val="0"/>
              </a:spcAft>
              <a:buNone/>
            </a:pPr>
            <a:r>
              <a:rPr lang="ru-RU" sz="1200">
                <a:solidFill>
                  <a:schemeClr val="dk1"/>
                </a:solidFill>
              </a:rPr>
              <a:t>Невозможно научиться чему-то, если не закреплять новые знания на практике, так что начнём с того, что введём базовые правила в codestyle. </a:t>
            </a:r>
            <a:endParaRPr/>
          </a:p>
        </p:txBody>
      </p:sp>
      <p:sp>
        <p:nvSpPr>
          <p:cNvPr id="340" name="Google Shape;340;g2f14986eed7_0_6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f1655aad55_0_18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g2f1655aad55_0_18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f1655aad55_0_18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g2f1655aad55_0_18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f1655aad55_0_216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2f1655aad55_0_216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f1655aad55_0_18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Посмотрите на этот пейзаж. Если бы у вас в руках была кожура от только что съеденного банана, стали бы вы нести ее до урны?</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Так же с кодом. Плохой код искушает сделать его еще хуже. Если большой класс плохо написан, то есть соблазн просто впихнуть туда очередной фикс и быть подальше, вместо того, чтобы улучшить код этого класса. Если на какой-то код нет тестов, то после фикса мелкого бага вряд ли появится желание их написать.</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Значит плохой код обречен становится еще хуже?</a:t>
            </a:r>
            <a:endParaRPr sz="1200">
              <a:solidFill>
                <a:schemeClr val="dk1"/>
              </a:solidFill>
            </a:endParaRPr>
          </a:p>
          <a:p>
            <a:pPr marL="0" lvl="0" indent="0" algn="l" rtl="0">
              <a:spcBef>
                <a:spcPts val="0"/>
              </a:spcBef>
              <a:spcAft>
                <a:spcPts val="0"/>
              </a:spcAft>
              <a:buNone/>
            </a:pPr>
            <a:endParaRPr/>
          </a:p>
        </p:txBody>
      </p:sp>
      <p:sp>
        <p:nvSpPr>
          <p:cNvPr id="819" name="Google Shape;819;g2f1655aad55_0_18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f1655aad55_0_18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На самом деле нет.</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У бойскаутов существует простое правило, которое применимо и к нашей профессии:</a:t>
            </a:r>
            <a:br>
              <a:rPr lang="ru-RU" sz="1200">
                <a:solidFill>
                  <a:schemeClr val="dk1"/>
                </a:solidFill>
              </a:rPr>
            </a:br>
            <a:r>
              <a:rPr lang="ru-RU" sz="1200" b="1">
                <a:solidFill>
                  <a:schemeClr val="dk1"/>
                </a:solidFill>
              </a:rPr>
              <a:t>Оставь место стоянки чище, чем оно было до твоего прихода.</a:t>
            </a:r>
            <a:br>
              <a:rPr lang="ru-RU" sz="1200" b="1">
                <a:solidFill>
                  <a:schemeClr val="dk1"/>
                </a:solidFill>
              </a:rPr>
            </a:br>
            <a:r>
              <a:rPr lang="ru-RU" sz="1200">
                <a:solidFill>
                  <a:schemeClr val="dk1"/>
                </a:solidFill>
              </a:rPr>
              <a:t>Если мы все будем оставлять свой код чище, чем он был до нашего прихода, то код попросту не будет загнивать. Чистка не обязана быть глобальной. Присвойте более понятное имя переменной, разбейте слишком большую функцию, устраните одно незначительное повторение, упростите сложную цепочку условий.</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ru-RU" sz="1200">
                <a:solidFill>
                  <a:schemeClr val="dk1"/>
                </a:solidFill>
              </a:rPr>
              <a:t>Тогда код будет улучшаться с течением времени!</a:t>
            </a:r>
            <a:endParaRPr sz="1200">
              <a:solidFill>
                <a:schemeClr val="dk1"/>
              </a:solidFill>
            </a:endParaRPr>
          </a:p>
          <a:p>
            <a:pPr marL="0" lvl="0" indent="0" algn="l" rtl="0">
              <a:spcBef>
                <a:spcPts val="0"/>
              </a:spcBef>
              <a:spcAft>
                <a:spcPts val="0"/>
              </a:spcAft>
              <a:buNone/>
            </a:pPr>
            <a:endParaRPr/>
          </a:p>
        </p:txBody>
      </p:sp>
      <p:sp>
        <p:nvSpPr>
          <p:cNvPr id="827" name="Google Shape;827;g2f1655aad55_0_18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f1655aad55_0_18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g2f1655aad55_0_18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f14986eed7_0_9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Существует инструмент, который позволяет быстро применить принятые правила - это editor config.</a:t>
            </a:r>
            <a:endParaRPr/>
          </a:p>
          <a:p>
            <a:pPr marL="0" lvl="0" indent="0" algn="l" rtl="0">
              <a:spcBef>
                <a:spcPts val="0"/>
              </a:spcBef>
              <a:spcAft>
                <a:spcPts val="0"/>
              </a:spcAft>
              <a:buNone/>
            </a:pPr>
            <a:r>
              <a:rPr lang="ru-RU"/>
              <a:t>Он поддерживается основными IDE, хотя есть отдельные настройки, которые могут не работать в конкретном редакторе.</a:t>
            </a:r>
            <a:endParaRPr/>
          </a:p>
        </p:txBody>
      </p:sp>
      <p:sp>
        <p:nvSpPr>
          <p:cNvPr id="357" name="Google Shape;357;g2f14986eed7_0_9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f35998d30f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Экспорт конфигурации</a:t>
            </a:r>
            <a:endParaRPr/>
          </a:p>
        </p:txBody>
      </p:sp>
      <p:sp>
        <p:nvSpPr>
          <p:cNvPr id="364" name="Google Shape;364;g2f35998d30f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f35998d30f_0_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Импорт конфигурации</a:t>
            </a:r>
            <a:endParaRPr/>
          </a:p>
        </p:txBody>
      </p:sp>
      <p:sp>
        <p:nvSpPr>
          <p:cNvPr id="372" name="Google Shape;372;g2f35998d30f_0_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1">
  <p:cSld name="Титул 1">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594749" y="584200"/>
            <a:ext cx="5400000" cy="301376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13" name="Google Shape;13;p2"/>
          <p:cNvSpPr txBox="1">
            <a:spLocks noGrp="1"/>
          </p:cNvSpPr>
          <p:nvPr>
            <p:ph type="body" idx="1"/>
          </p:nvPr>
        </p:nvSpPr>
        <p:spPr>
          <a:xfrm>
            <a:off x="594748" y="4218108"/>
            <a:ext cx="5400000" cy="348933"/>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Clr>
                <a:schemeClr val="dk1"/>
              </a:buClr>
              <a:buSzPts val="2000"/>
              <a:buNone/>
              <a:defRPr sz="20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body" idx="2"/>
          </p:nvPr>
        </p:nvSpPr>
        <p:spPr>
          <a:xfrm>
            <a:off x="594748" y="4598572"/>
            <a:ext cx="5399999" cy="675793"/>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Clr>
                <a:schemeClr val="dk1"/>
              </a:buClr>
              <a:buSzPts val="2000"/>
              <a:buNone/>
              <a:defRPr sz="20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Google Shape;15;p2"/>
          <p:cNvSpPr txBox="1">
            <a:spLocks noGrp="1"/>
          </p:cNvSpPr>
          <p:nvPr>
            <p:ph type="body" idx="3"/>
          </p:nvPr>
        </p:nvSpPr>
        <p:spPr>
          <a:xfrm>
            <a:off x="8183217" y="5875893"/>
            <a:ext cx="3421408" cy="291933"/>
          </a:xfrm>
          <a:prstGeom prst="rect">
            <a:avLst/>
          </a:prstGeom>
          <a:noFill/>
          <a:ln>
            <a:noFill/>
          </a:ln>
        </p:spPr>
        <p:txBody>
          <a:bodyPr spcFirstLastPara="1" wrap="square" lIns="0" tIns="45700" rIns="0" bIns="45700" anchor="ctr" anchorCtr="0">
            <a:noAutofit/>
          </a:bodyPr>
          <a:lstStyle>
            <a:lvl1pPr marL="457200" lvl="0" indent="-228600" algn="r">
              <a:lnSpc>
                <a:spcPct val="90000"/>
              </a:lnSpc>
              <a:spcBef>
                <a:spcPts val="1000"/>
              </a:spcBef>
              <a:spcAft>
                <a:spcPts val="0"/>
              </a:spcAft>
              <a:buClr>
                <a:schemeClr val="dk1"/>
              </a:buClr>
              <a:buSzPts val="1600"/>
              <a:buNone/>
              <a:defRPr sz="16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2"/>
          <p:cNvSpPr/>
          <p:nvPr/>
        </p:nvSpPr>
        <p:spPr>
          <a:xfrm>
            <a:off x="7105925" y="1143250"/>
            <a:ext cx="3959400" cy="3959400"/>
          </a:xfrm>
          <a:prstGeom prst="roundRect">
            <a:avLst>
              <a:gd name="adj" fmla="val 16667"/>
            </a:avLst>
          </a:prstGeom>
          <a:solidFill>
            <a:srgbClr val="262626"/>
          </a:solidFill>
          <a:ln w="9525"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 name="Google Shape;17;p2"/>
          <p:cNvSpPr>
            <a:spLocks noGrp="1"/>
          </p:cNvSpPr>
          <p:nvPr>
            <p:ph type="pic" idx="4"/>
          </p:nvPr>
        </p:nvSpPr>
        <p:spPr>
          <a:xfrm>
            <a:off x="7637939" y="604401"/>
            <a:ext cx="3959400" cy="3959400"/>
          </a:xfrm>
          <a:prstGeom prst="roundRect">
            <a:avLst>
              <a:gd name="adj" fmla="val 16667"/>
            </a:avLst>
          </a:prstGeom>
          <a:noFill/>
          <a:ln>
            <a:noFill/>
          </a:ln>
        </p:spPr>
      </p:sp>
      <p:pic>
        <p:nvPicPr>
          <p:cNvPr id="18" name="Google Shape;18;p2"/>
          <p:cNvPicPr preferRelativeResize="0"/>
          <p:nvPr/>
        </p:nvPicPr>
        <p:blipFill rotWithShape="1">
          <a:blip r:embed="rId2">
            <a:alphaModFix/>
          </a:blip>
          <a:srcRect/>
          <a:stretch/>
        </p:blipFill>
        <p:spPr>
          <a:xfrm>
            <a:off x="560871" y="5935162"/>
            <a:ext cx="1130919" cy="2997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Крупный тезис">
  <p:cSld name="Крупный тезис">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587375" y="5075583"/>
            <a:ext cx="7200000" cy="1090267"/>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1"/>
          <p:cNvSpPr txBox="1">
            <a:spLocks noGrp="1"/>
          </p:cNvSpPr>
          <p:nvPr>
            <p:ph type="title"/>
          </p:nvPr>
        </p:nvSpPr>
        <p:spPr>
          <a:xfrm>
            <a:off x="587375" y="584200"/>
            <a:ext cx="7200000" cy="360809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400"/>
              <a:buNone/>
              <a:defRPr sz="5000">
                <a:solidFill>
                  <a:schemeClr val="dk1"/>
                </a:solidFill>
              </a:defRPr>
            </a:lvl1pPr>
            <a:lvl2pPr lvl="1" algn="l">
              <a:lnSpc>
                <a:spcPct val="100000"/>
              </a:lnSpc>
              <a:spcBef>
                <a:spcPts val="0"/>
              </a:spcBef>
              <a:spcAft>
                <a:spcPts val="0"/>
              </a:spcAft>
              <a:buSzPts val="1400"/>
              <a:buNone/>
              <a:defRPr b="0"/>
            </a:lvl2pPr>
            <a:lvl3pPr lvl="2" algn="l">
              <a:lnSpc>
                <a:spcPct val="100000"/>
              </a:lnSpc>
              <a:spcBef>
                <a:spcPts val="0"/>
              </a:spcBef>
              <a:spcAft>
                <a:spcPts val="0"/>
              </a:spcAft>
              <a:buSzPts val="1400"/>
              <a:buNone/>
              <a:defRPr b="0"/>
            </a:lvl3pPr>
            <a:lvl4pPr lvl="3" algn="l">
              <a:lnSpc>
                <a:spcPct val="100000"/>
              </a:lnSpc>
              <a:spcBef>
                <a:spcPts val="0"/>
              </a:spcBef>
              <a:spcAft>
                <a:spcPts val="0"/>
              </a:spcAft>
              <a:buSzPts val="1400"/>
              <a:buNone/>
              <a:defRPr b="0"/>
            </a:lvl4pPr>
            <a:lvl5pPr lvl="4" algn="l">
              <a:lnSpc>
                <a:spcPct val="100000"/>
              </a:lnSpc>
              <a:spcBef>
                <a:spcPts val="0"/>
              </a:spcBef>
              <a:spcAft>
                <a:spcPts val="0"/>
              </a:spcAft>
              <a:buSzPts val="1400"/>
              <a:buNone/>
              <a:defRPr b="0"/>
            </a:lvl5pPr>
            <a:lvl6pPr lvl="5" algn="l">
              <a:lnSpc>
                <a:spcPct val="100000"/>
              </a:lnSpc>
              <a:spcBef>
                <a:spcPts val="0"/>
              </a:spcBef>
              <a:spcAft>
                <a:spcPts val="0"/>
              </a:spcAft>
              <a:buSzPts val="1400"/>
              <a:buNone/>
              <a:defRPr b="0"/>
            </a:lvl6pPr>
            <a:lvl7pPr lvl="6" algn="l">
              <a:lnSpc>
                <a:spcPct val="100000"/>
              </a:lnSpc>
              <a:spcBef>
                <a:spcPts val="0"/>
              </a:spcBef>
              <a:spcAft>
                <a:spcPts val="0"/>
              </a:spcAft>
              <a:buSzPts val="1400"/>
              <a:buNone/>
              <a:defRPr b="0"/>
            </a:lvl7pPr>
            <a:lvl8pPr lvl="7" algn="l">
              <a:lnSpc>
                <a:spcPct val="100000"/>
              </a:lnSpc>
              <a:spcBef>
                <a:spcPts val="0"/>
              </a:spcBef>
              <a:spcAft>
                <a:spcPts val="0"/>
              </a:spcAft>
              <a:buSzPts val="1400"/>
              <a:buNone/>
              <a:defRPr b="0"/>
            </a:lvl8pPr>
            <a:lvl9pPr lvl="8" algn="l">
              <a:lnSpc>
                <a:spcPct val="100000"/>
              </a:lnSpc>
              <a:spcBef>
                <a:spcPts val="0"/>
              </a:spcBef>
              <a:spcAft>
                <a:spcPts val="0"/>
              </a:spcAft>
              <a:buSzPts val="1400"/>
              <a:buNone/>
              <a:defRPr b="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цифры крупно">
  <p:cSld name="2 цифры крупно">
    <p:spTree>
      <p:nvGrpSpPr>
        <p:cNvPr id="1" name="Shape 50"/>
        <p:cNvGrpSpPr/>
        <p:nvPr/>
      </p:nvGrpSpPr>
      <p:grpSpPr>
        <a:xfrm>
          <a:off x="0" y="0"/>
          <a:ext cx="0" cy="0"/>
          <a:chOff x="0" y="0"/>
          <a:chExt cx="0" cy="0"/>
        </a:xfrm>
      </p:grpSpPr>
      <p:sp>
        <p:nvSpPr>
          <p:cNvPr id="51" name="Google Shape;51;p12"/>
          <p:cNvSpPr txBox="1">
            <a:spLocks noGrp="1"/>
          </p:cNvSpPr>
          <p:nvPr>
            <p:ph type="subTitle" idx="1"/>
          </p:nvPr>
        </p:nvSpPr>
        <p:spPr>
          <a:xfrm>
            <a:off x="587375" y="4332747"/>
            <a:ext cx="4679284" cy="128617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12"/>
          <p:cNvSpPr txBox="1">
            <a:spLocks noGrp="1"/>
          </p:cNvSpPr>
          <p:nvPr>
            <p:ph type="body" idx="2"/>
          </p:nvPr>
        </p:nvSpPr>
        <p:spPr>
          <a:xfrm>
            <a:off x="587374" y="2882349"/>
            <a:ext cx="4679285" cy="120351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1000"/>
              <a:buNone/>
              <a:defRPr sz="11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53" name="Google Shape;53;p12"/>
          <p:cNvSpPr txBox="1">
            <a:spLocks noGrp="1"/>
          </p:cNvSpPr>
          <p:nvPr>
            <p:ph type="body" idx="3"/>
          </p:nvPr>
        </p:nvSpPr>
        <p:spPr>
          <a:xfrm>
            <a:off x="6116209" y="2882349"/>
            <a:ext cx="4679284" cy="120351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1000"/>
              <a:buNone/>
              <a:defRPr sz="11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54" name="Google Shape;54;p12"/>
          <p:cNvSpPr txBox="1">
            <a:spLocks noGrp="1"/>
          </p:cNvSpPr>
          <p:nvPr>
            <p:ph type="body" idx="4"/>
          </p:nvPr>
        </p:nvSpPr>
        <p:spPr>
          <a:xfrm>
            <a:off x="6116208" y="4332748"/>
            <a:ext cx="4679283" cy="128617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2"/>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b="0"/>
            </a:lvl2pPr>
            <a:lvl3pPr lvl="2" algn="l">
              <a:lnSpc>
                <a:spcPct val="100000"/>
              </a:lnSpc>
              <a:spcBef>
                <a:spcPts val="0"/>
              </a:spcBef>
              <a:spcAft>
                <a:spcPts val="0"/>
              </a:spcAft>
              <a:buSzPts val="1400"/>
              <a:buNone/>
              <a:defRPr b="0"/>
            </a:lvl3pPr>
            <a:lvl4pPr lvl="3" algn="l">
              <a:lnSpc>
                <a:spcPct val="100000"/>
              </a:lnSpc>
              <a:spcBef>
                <a:spcPts val="0"/>
              </a:spcBef>
              <a:spcAft>
                <a:spcPts val="0"/>
              </a:spcAft>
              <a:buSzPts val="1400"/>
              <a:buNone/>
              <a:defRPr b="0"/>
            </a:lvl4pPr>
            <a:lvl5pPr lvl="4" algn="l">
              <a:lnSpc>
                <a:spcPct val="100000"/>
              </a:lnSpc>
              <a:spcBef>
                <a:spcPts val="0"/>
              </a:spcBef>
              <a:spcAft>
                <a:spcPts val="0"/>
              </a:spcAft>
              <a:buSzPts val="1400"/>
              <a:buNone/>
              <a:defRPr b="0"/>
            </a:lvl5pPr>
            <a:lvl6pPr lvl="5" algn="l">
              <a:lnSpc>
                <a:spcPct val="100000"/>
              </a:lnSpc>
              <a:spcBef>
                <a:spcPts val="0"/>
              </a:spcBef>
              <a:spcAft>
                <a:spcPts val="0"/>
              </a:spcAft>
              <a:buSzPts val="1400"/>
              <a:buNone/>
              <a:defRPr b="0"/>
            </a:lvl6pPr>
            <a:lvl7pPr lvl="6" algn="l">
              <a:lnSpc>
                <a:spcPct val="100000"/>
              </a:lnSpc>
              <a:spcBef>
                <a:spcPts val="0"/>
              </a:spcBef>
              <a:spcAft>
                <a:spcPts val="0"/>
              </a:spcAft>
              <a:buSzPts val="1400"/>
              <a:buNone/>
              <a:defRPr b="0"/>
            </a:lvl7pPr>
            <a:lvl8pPr lvl="7" algn="l">
              <a:lnSpc>
                <a:spcPct val="100000"/>
              </a:lnSpc>
              <a:spcBef>
                <a:spcPts val="0"/>
              </a:spcBef>
              <a:spcAft>
                <a:spcPts val="0"/>
              </a:spcAft>
              <a:buSzPts val="1400"/>
              <a:buNone/>
              <a:defRPr b="0"/>
            </a:lvl8pPr>
            <a:lvl9pPr lvl="8" algn="l">
              <a:lnSpc>
                <a:spcPct val="100000"/>
              </a:lnSpc>
              <a:spcBef>
                <a:spcPts val="0"/>
              </a:spcBef>
              <a:spcAft>
                <a:spcPts val="0"/>
              </a:spcAft>
              <a:buSzPts val="1400"/>
              <a:buNone/>
              <a:defRPr b="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фактов">
  <p:cSld name="6 важных цифр ">
    <p:spTree>
      <p:nvGrpSpPr>
        <p:cNvPr id="1" name="Shape 56"/>
        <p:cNvGrpSpPr/>
        <p:nvPr/>
      </p:nvGrpSpPr>
      <p:grpSpPr>
        <a:xfrm>
          <a:off x="0" y="0"/>
          <a:ext cx="0" cy="0"/>
          <a:chOff x="0" y="0"/>
          <a:chExt cx="0" cy="0"/>
        </a:xfrm>
      </p:grpSpPr>
      <p:sp>
        <p:nvSpPr>
          <p:cNvPr id="57" name="Google Shape;57;p13"/>
          <p:cNvSpPr txBox="1">
            <a:spLocks noGrp="1"/>
          </p:cNvSpPr>
          <p:nvPr>
            <p:ph type="body" idx="1"/>
          </p:nvPr>
        </p:nvSpPr>
        <p:spPr>
          <a:xfrm>
            <a:off x="8148863" y="4790663"/>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3"/>
          <p:cNvSpPr txBox="1">
            <a:spLocks noGrp="1"/>
          </p:cNvSpPr>
          <p:nvPr>
            <p:ph type="body" idx="2"/>
          </p:nvPr>
        </p:nvSpPr>
        <p:spPr>
          <a:xfrm>
            <a:off x="8148863" y="3809879"/>
            <a:ext cx="3239996"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59" name="Google Shape;59;p13"/>
          <p:cNvSpPr txBox="1">
            <a:spLocks noGrp="1"/>
          </p:cNvSpPr>
          <p:nvPr>
            <p:ph type="body" idx="3"/>
          </p:nvPr>
        </p:nvSpPr>
        <p:spPr>
          <a:xfrm>
            <a:off x="8148863" y="2350380"/>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3"/>
          <p:cNvSpPr txBox="1">
            <a:spLocks noGrp="1"/>
          </p:cNvSpPr>
          <p:nvPr>
            <p:ph type="body" idx="4"/>
          </p:nvPr>
        </p:nvSpPr>
        <p:spPr>
          <a:xfrm>
            <a:off x="8148863" y="1382737"/>
            <a:ext cx="3239997"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61" name="Google Shape;61;p13"/>
          <p:cNvSpPr txBox="1">
            <a:spLocks noGrp="1"/>
          </p:cNvSpPr>
          <p:nvPr>
            <p:ph type="title"/>
          </p:nvPr>
        </p:nvSpPr>
        <p:spPr>
          <a:xfrm>
            <a:off x="587375" y="584200"/>
            <a:ext cx="11017249" cy="6477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body" idx="5"/>
          </p:nvPr>
        </p:nvSpPr>
        <p:spPr>
          <a:xfrm>
            <a:off x="586013" y="2350380"/>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3"/>
          <p:cNvSpPr txBox="1">
            <a:spLocks noGrp="1"/>
          </p:cNvSpPr>
          <p:nvPr>
            <p:ph type="body" idx="6"/>
          </p:nvPr>
        </p:nvSpPr>
        <p:spPr>
          <a:xfrm>
            <a:off x="586012" y="1382737"/>
            <a:ext cx="3239999"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64" name="Google Shape;64;p13"/>
          <p:cNvSpPr txBox="1">
            <a:spLocks noGrp="1"/>
          </p:cNvSpPr>
          <p:nvPr>
            <p:ph type="body" idx="7"/>
          </p:nvPr>
        </p:nvSpPr>
        <p:spPr>
          <a:xfrm>
            <a:off x="586013" y="4790663"/>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3"/>
          <p:cNvSpPr txBox="1">
            <a:spLocks noGrp="1"/>
          </p:cNvSpPr>
          <p:nvPr>
            <p:ph type="body" idx="8"/>
          </p:nvPr>
        </p:nvSpPr>
        <p:spPr>
          <a:xfrm>
            <a:off x="586013" y="3809879"/>
            <a:ext cx="3239997"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66" name="Google Shape;66;p13"/>
          <p:cNvSpPr txBox="1">
            <a:spLocks noGrp="1"/>
          </p:cNvSpPr>
          <p:nvPr>
            <p:ph type="body" idx="9"/>
          </p:nvPr>
        </p:nvSpPr>
        <p:spPr>
          <a:xfrm>
            <a:off x="4376963" y="2350380"/>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3"/>
          <p:cNvSpPr txBox="1">
            <a:spLocks noGrp="1"/>
          </p:cNvSpPr>
          <p:nvPr>
            <p:ph type="body" idx="13"/>
          </p:nvPr>
        </p:nvSpPr>
        <p:spPr>
          <a:xfrm>
            <a:off x="4376962" y="1382737"/>
            <a:ext cx="3239999"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68" name="Google Shape;68;p13"/>
          <p:cNvSpPr txBox="1">
            <a:spLocks noGrp="1"/>
          </p:cNvSpPr>
          <p:nvPr>
            <p:ph type="body" idx="14"/>
          </p:nvPr>
        </p:nvSpPr>
        <p:spPr>
          <a:xfrm>
            <a:off x="4376963" y="4790663"/>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3"/>
          <p:cNvSpPr txBox="1">
            <a:spLocks noGrp="1"/>
          </p:cNvSpPr>
          <p:nvPr>
            <p:ph type="body" idx="15"/>
          </p:nvPr>
        </p:nvSpPr>
        <p:spPr>
          <a:xfrm>
            <a:off x="4376962" y="3809879"/>
            <a:ext cx="3239997"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таймлайн">
  <p:cSld name="1_таймлайн">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2" name="Google Shape;72;p14"/>
          <p:cNvPicPr preferRelativeResize="0"/>
          <p:nvPr/>
        </p:nvPicPr>
        <p:blipFill rotWithShape="1">
          <a:blip r:embed="rId2">
            <a:alphaModFix/>
          </a:blip>
          <a:srcRect/>
          <a:stretch/>
        </p:blipFill>
        <p:spPr>
          <a:xfrm>
            <a:off x="587375" y="2966453"/>
            <a:ext cx="11017248" cy="7291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факта">
  <p:cSld name="3 факта">
    <p:spTree>
      <p:nvGrpSpPr>
        <p:cNvPr id="1" name="Shape 73"/>
        <p:cNvGrpSpPr/>
        <p:nvPr/>
      </p:nvGrpSpPr>
      <p:grpSpPr>
        <a:xfrm>
          <a:off x="0" y="0"/>
          <a:ext cx="0" cy="0"/>
          <a:chOff x="0" y="0"/>
          <a:chExt cx="0" cy="0"/>
        </a:xfrm>
      </p:grpSpPr>
      <p:sp>
        <p:nvSpPr>
          <p:cNvPr id="74" name="Google Shape;74;p15"/>
          <p:cNvSpPr txBox="1">
            <a:spLocks noGrp="1"/>
          </p:cNvSpPr>
          <p:nvPr>
            <p:ph type="body" idx="1"/>
          </p:nvPr>
        </p:nvSpPr>
        <p:spPr>
          <a:xfrm>
            <a:off x="587375" y="3485314"/>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75" name="Google Shape;75;p15"/>
          <p:cNvSpPr txBox="1">
            <a:spLocks noGrp="1"/>
          </p:cNvSpPr>
          <p:nvPr>
            <p:ph type="subTitle" idx="2"/>
          </p:nvPr>
        </p:nvSpPr>
        <p:spPr>
          <a:xfrm>
            <a:off x="587375" y="4536369"/>
            <a:ext cx="2884941" cy="1628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15"/>
          <p:cNvSpPr txBox="1">
            <a:spLocks noGrp="1"/>
          </p:cNvSpPr>
          <p:nvPr>
            <p:ph type="body" idx="3"/>
          </p:nvPr>
        </p:nvSpPr>
        <p:spPr>
          <a:xfrm>
            <a:off x="4195798"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body" idx="4"/>
          </p:nvPr>
        </p:nvSpPr>
        <p:spPr>
          <a:xfrm>
            <a:off x="7793104"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5"/>
          <p:cNvSpPr txBox="1">
            <a:spLocks noGrp="1"/>
          </p:cNvSpPr>
          <p:nvPr>
            <p:ph type="body" idx="5"/>
          </p:nvPr>
        </p:nvSpPr>
        <p:spPr>
          <a:xfrm>
            <a:off x="4195798" y="3489182"/>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79" name="Google Shape;79;p15"/>
          <p:cNvSpPr txBox="1">
            <a:spLocks noGrp="1"/>
          </p:cNvSpPr>
          <p:nvPr>
            <p:ph type="body" idx="6"/>
          </p:nvPr>
        </p:nvSpPr>
        <p:spPr>
          <a:xfrm>
            <a:off x="7804221" y="3489182"/>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80" name="Google Shape;80;p15"/>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факта классика">
  <p:cSld name="4 карточки факта_1">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917625" y="2528888"/>
            <a:ext cx="648300" cy="787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83" name="Google Shape;83;p16"/>
          <p:cNvSpPr txBox="1">
            <a:spLocks noGrp="1"/>
          </p:cNvSpPr>
          <p:nvPr>
            <p:ph type="title"/>
          </p:nvPr>
        </p:nvSpPr>
        <p:spPr>
          <a:xfrm>
            <a:off x="587375" y="584200"/>
            <a:ext cx="11017200" cy="12579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84" name="Google Shape;84;p16"/>
          <p:cNvSpPr txBox="1">
            <a:spLocks noGrp="1"/>
          </p:cNvSpPr>
          <p:nvPr>
            <p:ph type="body" idx="2"/>
          </p:nvPr>
        </p:nvSpPr>
        <p:spPr>
          <a:xfrm>
            <a:off x="917625" y="4605025"/>
            <a:ext cx="648300" cy="787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85" name="Google Shape;85;p16"/>
          <p:cNvSpPr txBox="1">
            <a:spLocks noGrp="1"/>
          </p:cNvSpPr>
          <p:nvPr>
            <p:ph type="body" idx="3"/>
          </p:nvPr>
        </p:nvSpPr>
        <p:spPr>
          <a:xfrm>
            <a:off x="6574122" y="4605025"/>
            <a:ext cx="648300" cy="787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86" name="Google Shape;86;p16"/>
          <p:cNvSpPr txBox="1">
            <a:spLocks noGrp="1"/>
          </p:cNvSpPr>
          <p:nvPr>
            <p:ph type="subTitle" idx="4"/>
          </p:nvPr>
        </p:nvSpPr>
        <p:spPr>
          <a:xfrm>
            <a:off x="1716374" y="2528888"/>
            <a:ext cx="3852000" cy="108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7" name="Google Shape;87;p16"/>
          <p:cNvSpPr txBox="1">
            <a:spLocks noGrp="1"/>
          </p:cNvSpPr>
          <p:nvPr>
            <p:ph type="body" idx="5"/>
          </p:nvPr>
        </p:nvSpPr>
        <p:spPr>
          <a:xfrm>
            <a:off x="6574122" y="2528888"/>
            <a:ext cx="648300" cy="787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88" name="Google Shape;88;p16"/>
          <p:cNvSpPr txBox="1"/>
          <p:nvPr/>
        </p:nvSpPr>
        <p:spPr>
          <a:xfrm>
            <a:off x="7427625" y="2528888"/>
            <a:ext cx="3840600" cy="10662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1600"/>
              <a:buFont typeface="Geologica Light"/>
              <a:buNone/>
            </a:pPr>
            <a:endParaRPr sz="1600" b="0" i="0" u="none" strike="noStrike" cap="none">
              <a:solidFill>
                <a:schemeClr val="dk1"/>
              </a:solidFill>
              <a:latin typeface="Montserrat"/>
              <a:ea typeface="Montserrat"/>
              <a:cs typeface="Montserrat"/>
              <a:sym typeface="Montserrat"/>
            </a:endParaRPr>
          </a:p>
        </p:txBody>
      </p:sp>
      <p:sp>
        <p:nvSpPr>
          <p:cNvPr id="89" name="Google Shape;89;p16"/>
          <p:cNvSpPr txBox="1">
            <a:spLocks noGrp="1"/>
          </p:cNvSpPr>
          <p:nvPr>
            <p:ph type="body" idx="6"/>
          </p:nvPr>
        </p:nvSpPr>
        <p:spPr>
          <a:xfrm>
            <a:off x="7360170" y="2536669"/>
            <a:ext cx="3852000" cy="1080000"/>
          </a:xfrm>
          <a:prstGeom prst="rect">
            <a:avLst/>
          </a:prstGeom>
          <a:noFill/>
          <a:ln>
            <a:noFill/>
          </a:ln>
        </p:spPr>
        <p:txBody>
          <a:bodyPr spcFirstLastPara="1" wrap="square" lIns="0" tIns="0" rIns="0" bIns="4570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6"/>
          <p:cNvSpPr txBox="1">
            <a:spLocks noGrp="1"/>
          </p:cNvSpPr>
          <p:nvPr>
            <p:ph type="body" idx="7"/>
          </p:nvPr>
        </p:nvSpPr>
        <p:spPr>
          <a:xfrm>
            <a:off x="7360170" y="4605311"/>
            <a:ext cx="3852000" cy="1080000"/>
          </a:xfrm>
          <a:prstGeom prst="rect">
            <a:avLst/>
          </a:prstGeom>
          <a:noFill/>
          <a:ln>
            <a:noFill/>
          </a:ln>
        </p:spPr>
        <p:txBody>
          <a:bodyPr spcFirstLastPara="1" wrap="square" lIns="0" tIns="0" rIns="0" bIns="4570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6"/>
          <p:cNvSpPr txBox="1">
            <a:spLocks noGrp="1"/>
          </p:cNvSpPr>
          <p:nvPr>
            <p:ph type="body" idx="8"/>
          </p:nvPr>
        </p:nvSpPr>
        <p:spPr>
          <a:xfrm>
            <a:off x="1716374" y="4605311"/>
            <a:ext cx="3852000" cy="1080000"/>
          </a:xfrm>
          <a:prstGeom prst="rect">
            <a:avLst/>
          </a:prstGeom>
          <a:noFill/>
          <a:ln>
            <a:noFill/>
          </a:ln>
        </p:spPr>
        <p:txBody>
          <a:bodyPr spcFirstLastPara="1" wrap="square" lIns="0" tIns="0" rIns="0" bIns="4570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фактов">
  <p:cSld name="5 фактов">
    <p:spTree>
      <p:nvGrpSpPr>
        <p:cNvPr id="1" name="Shape 92"/>
        <p:cNvGrpSpPr/>
        <p:nvPr/>
      </p:nvGrpSpPr>
      <p:grpSpPr>
        <a:xfrm>
          <a:off x="0" y="0"/>
          <a:ext cx="0" cy="0"/>
          <a:chOff x="0" y="0"/>
          <a:chExt cx="0" cy="0"/>
        </a:xfrm>
      </p:grpSpPr>
      <p:sp>
        <p:nvSpPr>
          <p:cNvPr id="93" name="Google Shape;93;p17"/>
          <p:cNvSpPr txBox="1">
            <a:spLocks noGrp="1"/>
          </p:cNvSpPr>
          <p:nvPr>
            <p:ph type="body" idx="1"/>
          </p:nvPr>
        </p:nvSpPr>
        <p:spPr>
          <a:xfrm>
            <a:off x="4362301" y="3533709"/>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8148863" y="4790663"/>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7"/>
          <p:cNvSpPr txBox="1">
            <a:spLocks noGrp="1"/>
          </p:cNvSpPr>
          <p:nvPr>
            <p:ph type="body" idx="3"/>
          </p:nvPr>
        </p:nvSpPr>
        <p:spPr>
          <a:xfrm>
            <a:off x="4362302" y="2550355"/>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96" name="Google Shape;96;p17"/>
          <p:cNvSpPr txBox="1">
            <a:spLocks noGrp="1"/>
          </p:cNvSpPr>
          <p:nvPr>
            <p:ph type="body" idx="4"/>
          </p:nvPr>
        </p:nvSpPr>
        <p:spPr>
          <a:xfrm>
            <a:off x="8148863" y="3809879"/>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Font typeface="Geologica"/>
              <a:buNone/>
              <a:defRPr sz="6000">
                <a:solidFill>
                  <a:schemeClr val="dk1"/>
                </a:solidFill>
                <a:latin typeface="Geologica"/>
                <a:ea typeface="Geologica"/>
                <a:cs typeface="Geologica"/>
                <a:sym typeface="Geologica"/>
              </a:defRPr>
            </a:lvl1pPr>
            <a:lvl2pPr marL="914400" lvl="1" indent="-342900" algn="l">
              <a:lnSpc>
                <a:spcPct val="90000"/>
              </a:lnSpc>
              <a:spcBef>
                <a:spcPts val="0"/>
              </a:spcBef>
              <a:spcAft>
                <a:spcPts val="0"/>
              </a:spcAft>
              <a:buSzPts val="1800"/>
              <a:buFont typeface="Geologica"/>
              <a:buChar char="⏤"/>
              <a:defRPr>
                <a:latin typeface="Geologica"/>
                <a:ea typeface="Geologica"/>
                <a:cs typeface="Geologica"/>
                <a:sym typeface="Geologica"/>
              </a:defRPr>
            </a:lvl2pPr>
            <a:lvl3pPr marL="1371600" lvl="2" indent="-342900" algn="l">
              <a:lnSpc>
                <a:spcPct val="90000"/>
              </a:lnSpc>
              <a:spcBef>
                <a:spcPts val="0"/>
              </a:spcBef>
              <a:spcAft>
                <a:spcPts val="0"/>
              </a:spcAft>
              <a:buSzPts val="1800"/>
              <a:buFont typeface="Geologica"/>
              <a:buChar char="⏤"/>
              <a:defRPr>
                <a:latin typeface="Geologica"/>
                <a:ea typeface="Geologica"/>
                <a:cs typeface="Geologica"/>
                <a:sym typeface="Geologica"/>
              </a:defRPr>
            </a:lvl3pPr>
            <a:lvl4pPr marL="1828800" lvl="3" indent="-342900" algn="l">
              <a:lnSpc>
                <a:spcPct val="90000"/>
              </a:lnSpc>
              <a:spcBef>
                <a:spcPts val="0"/>
              </a:spcBef>
              <a:spcAft>
                <a:spcPts val="0"/>
              </a:spcAft>
              <a:buSzPts val="1800"/>
              <a:buFont typeface="Geologica"/>
              <a:buChar char="⏤"/>
              <a:defRPr>
                <a:latin typeface="Geologica"/>
                <a:ea typeface="Geologica"/>
                <a:cs typeface="Geologica"/>
                <a:sym typeface="Geologica"/>
              </a:defRPr>
            </a:lvl4pPr>
            <a:lvl5pPr marL="2286000" lvl="4"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5pPr>
            <a:lvl6pPr marL="2743200" lvl="5"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6pPr>
            <a:lvl7pPr marL="3200400" lvl="6"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7pPr>
            <a:lvl8pPr marL="3657600" lvl="7"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8pPr>
            <a:lvl9pPr marL="4114800" lvl="8"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9pPr>
          </a:lstStyle>
          <a:p>
            <a:endParaRPr/>
          </a:p>
        </p:txBody>
      </p:sp>
      <p:sp>
        <p:nvSpPr>
          <p:cNvPr id="97" name="Google Shape;97;p17"/>
          <p:cNvSpPr txBox="1">
            <a:spLocks noGrp="1"/>
          </p:cNvSpPr>
          <p:nvPr>
            <p:ph type="body" idx="5"/>
          </p:nvPr>
        </p:nvSpPr>
        <p:spPr>
          <a:xfrm>
            <a:off x="8148863" y="2350380"/>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7"/>
          <p:cNvSpPr txBox="1">
            <a:spLocks noGrp="1"/>
          </p:cNvSpPr>
          <p:nvPr>
            <p:ph type="body" idx="6"/>
          </p:nvPr>
        </p:nvSpPr>
        <p:spPr>
          <a:xfrm>
            <a:off x="8148863" y="1382737"/>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99" name="Google Shape;99;p17"/>
          <p:cNvSpPr txBox="1">
            <a:spLocks noGrp="1"/>
          </p:cNvSpPr>
          <p:nvPr>
            <p:ph type="title"/>
          </p:nvPr>
        </p:nvSpPr>
        <p:spPr>
          <a:xfrm>
            <a:off x="587375" y="584200"/>
            <a:ext cx="11017249" cy="66021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Font typeface="Geologica"/>
              <a:buNone/>
              <a:defRPr b="0">
                <a:latin typeface="Geologica"/>
                <a:ea typeface="Geologica"/>
                <a:cs typeface="Geologica"/>
                <a:sym typeface="Geologica"/>
              </a:defRPr>
            </a:lvl2pPr>
            <a:lvl3pPr lvl="2" algn="l">
              <a:lnSpc>
                <a:spcPct val="100000"/>
              </a:lnSpc>
              <a:spcBef>
                <a:spcPts val="0"/>
              </a:spcBef>
              <a:spcAft>
                <a:spcPts val="0"/>
              </a:spcAft>
              <a:buSzPts val="1400"/>
              <a:buFont typeface="Geologica"/>
              <a:buNone/>
              <a:defRPr b="0">
                <a:latin typeface="Geologica"/>
                <a:ea typeface="Geologica"/>
                <a:cs typeface="Geologica"/>
                <a:sym typeface="Geologica"/>
              </a:defRPr>
            </a:lvl3pPr>
            <a:lvl4pPr lvl="3" algn="l">
              <a:lnSpc>
                <a:spcPct val="100000"/>
              </a:lnSpc>
              <a:spcBef>
                <a:spcPts val="0"/>
              </a:spcBef>
              <a:spcAft>
                <a:spcPts val="0"/>
              </a:spcAft>
              <a:buSzPts val="1400"/>
              <a:buFont typeface="Geologica"/>
              <a:buNone/>
              <a:defRPr b="0">
                <a:latin typeface="Geologica"/>
                <a:ea typeface="Geologica"/>
                <a:cs typeface="Geologica"/>
                <a:sym typeface="Geologica"/>
              </a:defRPr>
            </a:lvl4pPr>
            <a:lvl5pPr lvl="4" algn="l">
              <a:lnSpc>
                <a:spcPct val="100000"/>
              </a:lnSpc>
              <a:spcBef>
                <a:spcPts val="0"/>
              </a:spcBef>
              <a:spcAft>
                <a:spcPts val="0"/>
              </a:spcAft>
              <a:buSzPts val="1400"/>
              <a:buFont typeface="Geologica"/>
              <a:buNone/>
              <a:defRPr b="0">
                <a:latin typeface="Geologica"/>
                <a:ea typeface="Geologica"/>
                <a:cs typeface="Geologica"/>
                <a:sym typeface="Geologica"/>
              </a:defRPr>
            </a:lvl5pPr>
            <a:lvl6pPr lvl="5" algn="l">
              <a:lnSpc>
                <a:spcPct val="100000"/>
              </a:lnSpc>
              <a:spcBef>
                <a:spcPts val="0"/>
              </a:spcBef>
              <a:spcAft>
                <a:spcPts val="0"/>
              </a:spcAft>
              <a:buSzPts val="1400"/>
              <a:buFont typeface="Geologica"/>
              <a:buNone/>
              <a:defRPr b="0">
                <a:latin typeface="Geologica"/>
                <a:ea typeface="Geologica"/>
                <a:cs typeface="Geologica"/>
                <a:sym typeface="Geologica"/>
              </a:defRPr>
            </a:lvl6pPr>
            <a:lvl7pPr lvl="6" algn="l">
              <a:lnSpc>
                <a:spcPct val="100000"/>
              </a:lnSpc>
              <a:spcBef>
                <a:spcPts val="0"/>
              </a:spcBef>
              <a:spcAft>
                <a:spcPts val="0"/>
              </a:spcAft>
              <a:buSzPts val="1400"/>
              <a:buFont typeface="Geologica"/>
              <a:buNone/>
              <a:defRPr b="0">
                <a:latin typeface="Geologica"/>
                <a:ea typeface="Geologica"/>
                <a:cs typeface="Geologica"/>
                <a:sym typeface="Geologica"/>
              </a:defRPr>
            </a:lvl7pPr>
            <a:lvl8pPr lvl="7" algn="l">
              <a:lnSpc>
                <a:spcPct val="100000"/>
              </a:lnSpc>
              <a:spcBef>
                <a:spcPts val="0"/>
              </a:spcBef>
              <a:spcAft>
                <a:spcPts val="0"/>
              </a:spcAft>
              <a:buSzPts val="1400"/>
              <a:buFont typeface="Geologica"/>
              <a:buNone/>
              <a:defRPr b="0">
                <a:latin typeface="Geologica"/>
                <a:ea typeface="Geologica"/>
                <a:cs typeface="Geologica"/>
                <a:sym typeface="Geologica"/>
              </a:defRPr>
            </a:lvl8pPr>
            <a:lvl9pPr lvl="8" algn="l">
              <a:lnSpc>
                <a:spcPct val="100000"/>
              </a:lnSpc>
              <a:spcBef>
                <a:spcPts val="0"/>
              </a:spcBef>
              <a:spcAft>
                <a:spcPts val="0"/>
              </a:spcAft>
              <a:buSzPts val="1400"/>
              <a:buFont typeface="Geologica"/>
              <a:buNone/>
              <a:defRPr b="0">
                <a:latin typeface="Geologica"/>
                <a:ea typeface="Geologica"/>
                <a:cs typeface="Geologica"/>
                <a:sym typeface="Geologica"/>
              </a:defRPr>
            </a:lvl9pPr>
          </a:lstStyle>
          <a:p>
            <a:endParaRPr/>
          </a:p>
        </p:txBody>
      </p:sp>
      <p:sp>
        <p:nvSpPr>
          <p:cNvPr id="100" name="Google Shape;100;p17"/>
          <p:cNvSpPr txBox="1">
            <a:spLocks noGrp="1"/>
          </p:cNvSpPr>
          <p:nvPr>
            <p:ph type="body" idx="7"/>
          </p:nvPr>
        </p:nvSpPr>
        <p:spPr>
          <a:xfrm>
            <a:off x="586013" y="2350380"/>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7"/>
          <p:cNvSpPr txBox="1">
            <a:spLocks noGrp="1"/>
          </p:cNvSpPr>
          <p:nvPr>
            <p:ph type="body" idx="8"/>
          </p:nvPr>
        </p:nvSpPr>
        <p:spPr>
          <a:xfrm>
            <a:off x="586013" y="1382737"/>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02" name="Google Shape;102;p17"/>
          <p:cNvSpPr txBox="1">
            <a:spLocks noGrp="1"/>
          </p:cNvSpPr>
          <p:nvPr>
            <p:ph type="body" idx="9"/>
          </p:nvPr>
        </p:nvSpPr>
        <p:spPr>
          <a:xfrm>
            <a:off x="586013" y="4790663"/>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7"/>
          <p:cNvSpPr txBox="1">
            <a:spLocks noGrp="1"/>
          </p:cNvSpPr>
          <p:nvPr>
            <p:ph type="body" idx="13"/>
          </p:nvPr>
        </p:nvSpPr>
        <p:spPr>
          <a:xfrm>
            <a:off x="586013" y="3809879"/>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Font typeface="Geologica"/>
              <a:buNone/>
              <a:defRPr sz="6000">
                <a:solidFill>
                  <a:schemeClr val="dk1"/>
                </a:solidFill>
                <a:latin typeface="Geologica"/>
                <a:ea typeface="Geologica"/>
                <a:cs typeface="Geologica"/>
                <a:sym typeface="Geologica"/>
              </a:defRPr>
            </a:lvl1pPr>
            <a:lvl2pPr marL="914400" lvl="1" indent="-342900" algn="l">
              <a:lnSpc>
                <a:spcPct val="90000"/>
              </a:lnSpc>
              <a:spcBef>
                <a:spcPts val="0"/>
              </a:spcBef>
              <a:spcAft>
                <a:spcPts val="0"/>
              </a:spcAft>
              <a:buSzPts val="1800"/>
              <a:buFont typeface="Geologica"/>
              <a:buChar char="⏤"/>
              <a:defRPr>
                <a:latin typeface="Geologica"/>
                <a:ea typeface="Geologica"/>
                <a:cs typeface="Geologica"/>
                <a:sym typeface="Geologica"/>
              </a:defRPr>
            </a:lvl2pPr>
            <a:lvl3pPr marL="1371600" lvl="2" indent="-342900" algn="l">
              <a:lnSpc>
                <a:spcPct val="90000"/>
              </a:lnSpc>
              <a:spcBef>
                <a:spcPts val="0"/>
              </a:spcBef>
              <a:spcAft>
                <a:spcPts val="0"/>
              </a:spcAft>
              <a:buSzPts val="1800"/>
              <a:buFont typeface="Geologica"/>
              <a:buChar char="⏤"/>
              <a:defRPr>
                <a:latin typeface="Geologica"/>
                <a:ea typeface="Geologica"/>
                <a:cs typeface="Geologica"/>
                <a:sym typeface="Geologica"/>
              </a:defRPr>
            </a:lvl3pPr>
            <a:lvl4pPr marL="1828800" lvl="3" indent="-342900" algn="l">
              <a:lnSpc>
                <a:spcPct val="90000"/>
              </a:lnSpc>
              <a:spcBef>
                <a:spcPts val="0"/>
              </a:spcBef>
              <a:spcAft>
                <a:spcPts val="0"/>
              </a:spcAft>
              <a:buSzPts val="1800"/>
              <a:buFont typeface="Geologica"/>
              <a:buChar char="⏤"/>
              <a:defRPr>
                <a:latin typeface="Geologica"/>
                <a:ea typeface="Geologica"/>
                <a:cs typeface="Geologica"/>
                <a:sym typeface="Geologica"/>
              </a:defRPr>
            </a:lvl4pPr>
            <a:lvl5pPr marL="2286000" lvl="4"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5pPr>
            <a:lvl6pPr marL="2743200" lvl="5"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6pPr>
            <a:lvl7pPr marL="3200400" lvl="6"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7pPr>
            <a:lvl8pPr marL="3657600" lvl="7"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8pPr>
            <a:lvl9pPr marL="4114800" lvl="8" indent="-342900" algn="l">
              <a:lnSpc>
                <a:spcPct val="90000"/>
              </a:lnSpc>
              <a:spcBef>
                <a:spcPts val="500"/>
              </a:spcBef>
              <a:spcAft>
                <a:spcPts val="0"/>
              </a:spcAft>
              <a:buClr>
                <a:schemeClr val="dk1"/>
              </a:buClr>
              <a:buSzPts val="1800"/>
              <a:buFont typeface="Geologica"/>
              <a:buChar char="•"/>
              <a:defRPr>
                <a:latin typeface="Geologica"/>
                <a:ea typeface="Geologica"/>
                <a:cs typeface="Geologica"/>
                <a:sym typeface="Geologic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иконки">
  <p:cSld name="3 иконки">
    <p:spTree>
      <p:nvGrpSpPr>
        <p:cNvPr id="1" name="Shape 104"/>
        <p:cNvGrpSpPr/>
        <p:nvPr/>
      </p:nvGrpSpPr>
      <p:grpSpPr>
        <a:xfrm>
          <a:off x="0" y="0"/>
          <a:ext cx="0" cy="0"/>
          <a:chOff x="0" y="0"/>
          <a:chExt cx="0" cy="0"/>
        </a:xfrm>
      </p:grpSpPr>
      <p:sp>
        <p:nvSpPr>
          <p:cNvPr id="105" name="Google Shape;105;p18"/>
          <p:cNvSpPr txBox="1">
            <a:spLocks noGrp="1"/>
          </p:cNvSpPr>
          <p:nvPr>
            <p:ph type="subTitle" idx="1"/>
          </p:nvPr>
        </p:nvSpPr>
        <p:spPr>
          <a:xfrm>
            <a:off x="587375" y="4536369"/>
            <a:ext cx="2884941" cy="162836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6" name="Google Shape;106;p18"/>
          <p:cNvSpPr txBox="1">
            <a:spLocks noGrp="1"/>
          </p:cNvSpPr>
          <p:nvPr>
            <p:ph type="body" idx="2"/>
          </p:nvPr>
        </p:nvSpPr>
        <p:spPr>
          <a:xfrm>
            <a:off x="4195798"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07" name="Google Shape;107;p18"/>
          <p:cNvSpPr txBox="1">
            <a:spLocks noGrp="1"/>
          </p:cNvSpPr>
          <p:nvPr>
            <p:ph type="body" idx="3"/>
          </p:nvPr>
        </p:nvSpPr>
        <p:spPr>
          <a:xfrm>
            <a:off x="7793104"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08" name="Google Shape;108;p18"/>
          <p:cNvSpPr>
            <a:spLocks noGrp="1"/>
          </p:cNvSpPr>
          <p:nvPr>
            <p:ph type="pic" idx="4"/>
          </p:nvPr>
        </p:nvSpPr>
        <p:spPr>
          <a:xfrm>
            <a:off x="587375" y="3652127"/>
            <a:ext cx="540000" cy="540000"/>
          </a:xfrm>
          <a:prstGeom prst="rect">
            <a:avLst/>
          </a:prstGeom>
          <a:noFill/>
          <a:ln>
            <a:noFill/>
          </a:ln>
        </p:spPr>
      </p:sp>
      <p:sp>
        <p:nvSpPr>
          <p:cNvPr id="109" name="Google Shape;109;p18"/>
          <p:cNvSpPr>
            <a:spLocks noGrp="1"/>
          </p:cNvSpPr>
          <p:nvPr>
            <p:ph type="pic" idx="5"/>
          </p:nvPr>
        </p:nvSpPr>
        <p:spPr>
          <a:xfrm>
            <a:off x="4185341" y="3652127"/>
            <a:ext cx="540000" cy="540000"/>
          </a:xfrm>
          <a:prstGeom prst="rect">
            <a:avLst/>
          </a:prstGeom>
          <a:noFill/>
          <a:ln>
            <a:noFill/>
          </a:ln>
        </p:spPr>
      </p:sp>
      <p:sp>
        <p:nvSpPr>
          <p:cNvPr id="110" name="Google Shape;110;p18"/>
          <p:cNvSpPr>
            <a:spLocks noGrp="1"/>
          </p:cNvSpPr>
          <p:nvPr>
            <p:ph type="pic" idx="6"/>
          </p:nvPr>
        </p:nvSpPr>
        <p:spPr>
          <a:xfrm>
            <a:off x="7770054" y="3652127"/>
            <a:ext cx="540000" cy="540000"/>
          </a:xfrm>
          <a:prstGeom prst="rect">
            <a:avLst/>
          </a:prstGeom>
          <a:noFill/>
          <a:ln>
            <a:noFill/>
          </a:ln>
        </p:spPr>
      </p:sp>
      <p:sp>
        <p:nvSpPr>
          <p:cNvPr id="111" name="Google Shape;111;p18"/>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иконки на слайде">
  <p:cSld name="4 иконки на слайде">
    <p:spTree>
      <p:nvGrpSpPr>
        <p:cNvPr id="1" name="Shape 112"/>
        <p:cNvGrpSpPr/>
        <p:nvPr/>
      </p:nvGrpSpPr>
      <p:grpSpPr>
        <a:xfrm>
          <a:off x="0" y="0"/>
          <a:ext cx="0" cy="0"/>
          <a:chOff x="0" y="0"/>
          <a:chExt cx="0" cy="0"/>
        </a:xfrm>
      </p:grpSpPr>
      <p:sp>
        <p:nvSpPr>
          <p:cNvPr id="113" name="Google Shape;113;p19"/>
          <p:cNvSpPr txBox="1">
            <a:spLocks noGrp="1"/>
          </p:cNvSpPr>
          <p:nvPr>
            <p:ph type="body" idx="1"/>
          </p:nvPr>
        </p:nvSpPr>
        <p:spPr>
          <a:xfrm>
            <a:off x="1378204" y="3089950"/>
            <a:ext cx="4006827" cy="40892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b="1" i="0"/>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14" name="Google Shape;114;p19"/>
          <p:cNvSpPr>
            <a:spLocks noGrp="1"/>
          </p:cNvSpPr>
          <p:nvPr>
            <p:ph type="pic" idx="2"/>
          </p:nvPr>
        </p:nvSpPr>
        <p:spPr>
          <a:xfrm>
            <a:off x="587375" y="3089950"/>
            <a:ext cx="540000" cy="540000"/>
          </a:xfrm>
          <a:prstGeom prst="rect">
            <a:avLst/>
          </a:prstGeom>
          <a:noFill/>
          <a:ln>
            <a:noFill/>
          </a:ln>
        </p:spPr>
      </p:sp>
      <p:sp>
        <p:nvSpPr>
          <p:cNvPr id="115" name="Google Shape;115;p19"/>
          <p:cNvSpPr txBox="1">
            <a:spLocks noGrp="1"/>
          </p:cNvSpPr>
          <p:nvPr>
            <p:ph type="body" idx="3"/>
          </p:nvPr>
        </p:nvSpPr>
        <p:spPr>
          <a:xfrm>
            <a:off x="1378204" y="4647081"/>
            <a:ext cx="4006827" cy="40892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b="1" i="0"/>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16" name="Google Shape;116;p19"/>
          <p:cNvSpPr>
            <a:spLocks noGrp="1"/>
          </p:cNvSpPr>
          <p:nvPr>
            <p:ph type="pic" idx="4"/>
          </p:nvPr>
        </p:nvSpPr>
        <p:spPr>
          <a:xfrm>
            <a:off x="587375" y="4647081"/>
            <a:ext cx="540000" cy="540000"/>
          </a:xfrm>
          <a:prstGeom prst="rect">
            <a:avLst/>
          </a:prstGeom>
          <a:noFill/>
          <a:ln>
            <a:noFill/>
          </a:ln>
        </p:spPr>
      </p:sp>
      <p:sp>
        <p:nvSpPr>
          <p:cNvPr id="117" name="Google Shape;117;p19"/>
          <p:cNvSpPr txBox="1">
            <a:spLocks noGrp="1"/>
          </p:cNvSpPr>
          <p:nvPr>
            <p:ph type="body" idx="5"/>
          </p:nvPr>
        </p:nvSpPr>
        <p:spPr>
          <a:xfrm>
            <a:off x="1379533" y="5098643"/>
            <a:ext cx="4005498"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2400"/>
              <a:buNone/>
              <a:defRPr/>
            </a:lvl2pPr>
            <a:lvl3pPr marL="1371600" lvl="2" indent="-228600" algn="l">
              <a:lnSpc>
                <a:spcPct val="90000"/>
              </a:lnSpc>
              <a:spcBef>
                <a:spcPts val="0"/>
              </a:spcBef>
              <a:spcAft>
                <a:spcPts val="0"/>
              </a:spcAft>
              <a:buSzPts val="2000"/>
              <a:buNone/>
              <a:defRPr/>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9"/>
          <p:cNvSpPr txBox="1">
            <a:spLocks noGrp="1"/>
          </p:cNvSpPr>
          <p:nvPr>
            <p:ph type="body" idx="6"/>
          </p:nvPr>
        </p:nvSpPr>
        <p:spPr>
          <a:xfrm>
            <a:off x="7162778" y="3089950"/>
            <a:ext cx="4006827" cy="40892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b="1" i="0"/>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19" name="Google Shape;119;p19"/>
          <p:cNvSpPr>
            <a:spLocks noGrp="1"/>
          </p:cNvSpPr>
          <p:nvPr>
            <p:ph type="pic" idx="7"/>
          </p:nvPr>
        </p:nvSpPr>
        <p:spPr>
          <a:xfrm>
            <a:off x="6371949" y="3089950"/>
            <a:ext cx="540000" cy="540000"/>
          </a:xfrm>
          <a:prstGeom prst="rect">
            <a:avLst/>
          </a:prstGeom>
          <a:noFill/>
          <a:ln>
            <a:noFill/>
          </a:ln>
        </p:spPr>
      </p:sp>
      <p:sp>
        <p:nvSpPr>
          <p:cNvPr id="120" name="Google Shape;120;p19"/>
          <p:cNvSpPr txBox="1">
            <a:spLocks noGrp="1"/>
          </p:cNvSpPr>
          <p:nvPr>
            <p:ph type="body" idx="8"/>
          </p:nvPr>
        </p:nvSpPr>
        <p:spPr>
          <a:xfrm>
            <a:off x="7162778" y="4647081"/>
            <a:ext cx="4006827" cy="40892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b="1" i="0"/>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21" name="Google Shape;121;p19"/>
          <p:cNvSpPr>
            <a:spLocks noGrp="1"/>
          </p:cNvSpPr>
          <p:nvPr>
            <p:ph type="pic" idx="9"/>
          </p:nvPr>
        </p:nvSpPr>
        <p:spPr>
          <a:xfrm>
            <a:off x="6371949" y="4647081"/>
            <a:ext cx="540000" cy="540000"/>
          </a:xfrm>
          <a:prstGeom prst="rect">
            <a:avLst/>
          </a:prstGeom>
          <a:noFill/>
          <a:ln>
            <a:noFill/>
          </a:ln>
        </p:spPr>
      </p:sp>
      <p:sp>
        <p:nvSpPr>
          <p:cNvPr id="122" name="Google Shape;122;p19"/>
          <p:cNvSpPr txBox="1">
            <a:spLocks noGrp="1"/>
          </p:cNvSpPr>
          <p:nvPr>
            <p:ph type="body" idx="13"/>
          </p:nvPr>
        </p:nvSpPr>
        <p:spPr>
          <a:xfrm>
            <a:off x="7164107" y="5098643"/>
            <a:ext cx="4005498"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2400"/>
              <a:buNone/>
              <a:defRPr/>
            </a:lvl2pPr>
            <a:lvl3pPr marL="1371600" lvl="2" indent="-228600" algn="l">
              <a:lnSpc>
                <a:spcPct val="90000"/>
              </a:lnSpc>
              <a:spcBef>
                <a:spcPts val="0"/>
              </a:spcBef>
              <a:spcAft>
                <a:spcPts val="0"/>
              </a:spcAft>
              <a:buSzPts val="2000"/>
              <a:buNone/>
              <a:defRPr/>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9"/>
          <p:cNvSpPr txBox="1">
            <a:spLocks noGrp="1"/>
          </p:cNvSpPr>
          <p:nvPr>
            <p:ph type="body" idx="14"/>
          </p:nvPr>
        </p:nvSpPr>
        <p:spPr>
          <a:xfrm>
            <a:off x="7164107" y="3541015"/>
            <a:ext cx="4005498"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2400"/>
              <a:buNone/>
              <a:defRPr/>
            </a:lvl2pPr>
            <a:lvl3pPr marL="1371600" lvl="2" indent="-228600" algn="l">
              <a:lnSpc>
                <a:spcPct val="90000"/>
              </a:lnSpc>
              <a:spcBef>
                <a:spcPts val="0"/>
              </a:spcBef>
              <a:spcAft>
                <a:spcPts val="0"/>
              </a:spcAft>
              <a:buSzPts val="2000"/>
              <a:buNone/>
              <a:defRPr/>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9"/>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2pPr>
            <a:lvl3pPr lvl="2"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3pPr>
            <a:lvl4pPr lvl="3"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4pPr>
            <a:lvl5pPr lvl="4"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5pPr>
            <a:lvl6pPr lvl="5"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6pPr>
            <a:lvl7pPr lvl="6"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7pPr>
            <a:lvl8pPr lvl="7"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8pPr>
            <a:lvl9pPr lvl="8"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9pPr>
          </a:lstStyle>
          <a:p>
            <a:endParaRPr/>
          </a:p>
        </p:txBody>
      </p:sp>
      <p:sp>
        <p:nvSpPr>
          <p:cNvPr id="125" name="Google Shape;125;p19"/>
          <p:cNvSpPr txBox="1">
            <a:spLocks noGrp="1"/>
          </p:cNvSpPr>
          <p:nvPr>
            <p:ph type="body" idx="15"/>
          </p:nvPr>
        </p:nvSpPr>
        <p:spPr>
          <a:xfrm>
            <a:off x="1375198" y="3541015"/>
            <a:ext cx="4005498"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2400"/>
              <a:buNone/>
              <a:defRPr/>
            </a:lvl2pPr>
            <a:lvl3pPr marL="1371600" lvl="2" indent="-228600" algn="l">
              <a:lnSpc>
                <a:spcPct val="90000"/>
              </a:lnSpc>
              <a:spcBef>
                <a:spcPts val="0"/>
              </a:spcBef>
              <a:spcAft>
                <a:spcPts val="0"/>
              </a:spcAft>
              <a:buSzPts val="2000"/>
              <a:buNone/>
              <a:defRPr/>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 линейных иконок на слайде">
  <p:cSld name="6 иконок на слайде">
    <p:spTree>
      <p:nvGrpSpPr>
        <p:cNvPr id="1" name="Shape 126"/>
        <p:cNvGrpSpPr/>
        <p:nvPr/>
      </p:nvGrpSpPr>
      <p:grpSpPr>
        <a:xfrm>
          <a:off x="0" y="0"/>
          <a:ext cx="0" cy="0"/>
          <a:chOff x="0" y="0"/>
          <a:chExt cx="0" cy="0"/>
        </a:xfrm>
      </p:grpSpPr>
      <p:sp>
        <p:nvSpPr>
          <p:cNvPr id="127" name="Google Shape;127;p20"/>
          <p:cNvSpPr>
            <a:spLocks noGrp="1"/>
          </p:cNvSpPr>
          <p:nvPr>
            <p:ph type="pic" idx="2"/>
          </p:nvPr>
        </p:nvSpPr>
        <p:spPr>
          <a:xfrm>
            <a:off x="587375" y="2904623"/>
            <a:ext cx="540000" cy="540000"/>
          </a:xfrm>
          <a:prstGeom prst="rect">
            <a:avLst/>
          </a:prstGeom>
          <a:noFill/>
          <a:ln>
            <a:noFill/>
          </a:ln>
        </p:spPr>
      </p:sp>
      <p:sp>
        <p:nvSpPr>
          <p:cNvPr id="128" name="Google Shape;128;p20"/>
          <p:cNvSpPr>
            <a:spLocks noGrp="1"/>
          </p:cNvSpPr>
          <p:nvPr>
            <p:ph type="pic" idx="3"/>
          </p:nvPr>
        </p:nvSpPr>
        <p:spPr>
          <a:xfrm>
            <a:off x="587375" y="4242236"/>
            <a:ext cx="540000" cy="540000"/>
          </a:xfrm>
          <a:prstGeom prst="rect">
            <a:avLst/>
          </a:prstGeom>
          <a:noFill/>
          <a:ln>
            <a:noFill/>
          </a:ln>
        </p:spPr>
      </p:sp>
      <p:sp>
        <p:nvSpPr>
          <p:cNvPr id="129" name="Google Shape;129;p20"/>
          <p:cNvSpPr txBox="1">
            <a:spLocks noGrp="1"/>
          </p:cNvSpPr>
          <p:nvPr>
            <p:ph type="body" idx="1"/>
          </p:nvPr>
        </p:nvSpPr>
        <p:spPr>
          <a:xfrm>
            <a:off x="1379533" y="4242236"/>
            <a:ext cx="4005600"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30" name="Google Shape;130;p20"/>
          <p:cNvSpPr>
            <a:spLocks noGrp="1"/>
          </p:cNvSpPr>
          <p:nvPr>
            <p:ph type="pic" idx="4"/>
          </p:nvPr>
        </p:nvSpPr>
        <p:spPr>
          <a:xfrm>
            <a:off x="6371949" y="2904623"/>
            <a:ext cx="540000" cy="540000"/>
          </a:xfrm>
          <a:prstGeom prst="rect">
            <a:avLst/>
          </a:prstGeom>
          <a:noFill/>
          <a:ln>
            <a:noFill/>
          </a:ln>
        </p:spPr>
      </p:sp>
      <p:sp>
        <p:nvSpPr>
          <p:cNvPr id="131" name="Google Shape;131;p20"/>
          <p:cNvSpPr>
            <a:spLocks noGrp="1"/>
          </p:cNvSpPr>
          <p:nvPr>
            <p:ph type="pic" idx="5"/>
          </p:nvPr>
        </p:nvSpPr>
        <p:spPr>
          <a:xfrm>
            <a:off x="6371949" y="4242236"/>
            <a:ext cx="540000" cy="540000"/>
          </a:xfrm>
          <a:prstGeom prst="rect">
            <a:avLst/>
          </a:prstGeom>
          <a:noFill/>
          <a:ln>
            <a:noFill/>
          </a:ln>
        </p:spPr>
      </p:sp>
      <p:sp>
        <p:nvSpPr>
          <p:cNvPr id="132" name="Google Shape;132;p20"/>
          <p:cNvSpPr txBox="1">
            <a:spLocks noGrp="1"/>
          </p:cNvSpPr>
          <p:nvPr>
            <p:ph type="body" idx="6"/>
          </p:nvPr>
        </p:nvSpPr>
        <p:spPr>
          <a:xfrm>
            <a:off x="7164107" y="4242236"/>
            <a:ext cx="4005600"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33" name="Google Shape;133;p20"/>
          <p:cNvSpPr txBox="1">
            <a:spLocks noGrp="1"/>
          </p:cNvSpPr>
          <p:nvPr>
            <p:ph type="body" idx="7"/>
          </p:nvPr>
        </p:nvSpPr>
        <p:spPr>
          <a:xfrm>
            <a:off x="7164107" y="2904623"/>
            <a:ext cx="4005498"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34" name="Google Shape;134;p20"/>
          <p:cNvSpPr>
            <a:spLocks noGrp="1"/>
          </p:cNvSpPr>
          <p:nvPr>
            <p:ph type="pic" idx="8"/>
          </p:nvPr>
        </p:nvSpPr>
        <p:spPr>
          <a:xfrm>
            <a:off x="587375" y="5556250"/>
            <a:ext cx="540000" cy="540000"/>
          </a:xfrm>
          <a:prstGeom prst="rect">
            <a:avLst/>
          </a:prstGeom>
          <a:noFill/>
          <a:ln>
            <a:noFill/>
          </a:ln>
        </p:spPr>
      </p:sp>
      <p:sp>
        <p:nvSpPr>
          <p:cNvPr id="135" name="Google Shape;135;p20"/>
          <p:cNvSpPr txBox="1">
            <a:spLocks noGrp="1"/>
          </p:cNvSpPr>
          <p:nvPr>
            <p:ph type="body" idx="9"/>
          </p:nvPr>
        </p:nvSpPr>
        <p:spPr>
          <a:xfrm>
            <a:off x="1379533" y="5556250"/>
            <a:ext cx="4005600"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36" name="Google Shape;136;p20"/>
          <p:cNvSpPr>
            <a:spLocks noGrp="1"/>
          </p:cNvSpPr>
          <p:nvPr>
            <p:ph type="pic" idx="13"/>
          </p:nvPr>
        </p:nvSpPr>
        <p:spPr>
          <a:xfrm>
            <a:off x="6371949" y="5556250"/>
            <a:ext cx="540000" cy="540000"/>
          </a:xfrm>
          <a:prstGeom prst="rect">
            <a:avLst/>
          </a:prstGeom>
          <a:noFill/>
          <a:ln>
            <a:noFill/>
          </a:ln>
        </p:spPr>
      </p:sp>
      <p:sp>
        <p:nvSpPr>
          <p:cNvPr id="137" name="Google Shape;137;p20"/>
          <p:cNvSpPr txBox="1">
            <a:spLocks noGrp="1"/>
          </p:cNvSpPr>
          <p:nvPr>
            <p:ph type="body" idx="14"/>
          </p:nvPr>
        </p:nvSpPr>
        <p:spPr>
          <a:xfrm>
            <a:off x="7164107" y="5556250"/>
            <a:ext cx="4005600"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38" name="Google Shape;138;p20"/>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0"/>
          <p:cNvSpPr txBox="1">
            <a:spLocks noGrp="1"/>
          </p:cNvSpPr>
          <p:nvPr>
            <p:ph type="body" idx="15"/>
          </p:nvPr>
        </p:nvSpPr>
        <p:spPr>
          <a:xfrm>
            <a:off x="1388949" y="2904623"/>
            <a:ext cx="4005600" cy="60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Отбивка_1">
  <p:cSld name="Отбивка">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587375" y="584200"/>
            <a:ext cx="6118225" cy="5581649"/>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Фото в маске">
  <p:cSld name="Фото навылет">
    <p:spTree>
      <p:nvGrpSpPr>
        <p:cNvPr id="1" name="Shape 140"/>
        <p:cNvGrpSpPr/>
        <p:nvPr/>
      </p:nvGrpSpPr>
      <p:grpSpPr>
        <a:xfrm>
          <a:off x="0" y="0"/>
          <a:ext cx="0" cy="0"/>
          <a:chOff x="0" y="0"/>
          <a:chExt cx="0" cy="0"/>
        </a:xfrm>
      </p:grpSpPr>
      <p:sp>
        <p:nvSpPr>
          <p:cNvPr id="141" name="Google Shape;141;p21"/>
          <p:cNvSpPr txBox="1">
            <a:spLocks noGrp="1"/>
          </p:cNvSpPr>
          <p:nvPr>
            <p:ph type="body" idx="1"/>
          </p:nvPr>
        </p:nvSpPr>
        <p:spPr>
          <a:xfrm>
            <a:off x="587375" y="2528888"/>
            <a:ext cx="5941015" cy="36217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1"/>
          <p:cNvSpPr>
            <a:spLocks noGrp="1"/>
          </p:cNvSpPr>
          <p:nvPr>
            <p:ph type="pic" idx="2"/>
          </p:nvPr>
        </p:nvSpPr>
        <p:spPr>
          <a:xfrm>
            <a:off x="7104624" y="0"/>
            <a:ext cx="5087375" cy="6858000"/>
          </a:xfrm>
          <a:prstGeom prst="rect">
            <a:avLst/>
          </a:prstGeom>
          <a:noFill/>
          <a:ln>
            <a:noFill/>
          </a:ln>
        </p:spPr>
      </p:sp>
      <p:sp>
        <p:nvSpPr>
          <p:cNvPr id="143" name="Google Shape;143;p21"/>
          <p:cNvSpPr txBox="1">
            <a:spLocks noGrp="1"/>
          </p:cNvSpPr>
          <p:nvPr>
            <p:ph type="title"/>
          </p:nvPr>
        </p:nvSpPr>
        <p:spPr>
          <a:xfrm>
            <a:off x="587375" y="584200"/>
            <a:ext cx="5941016"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Фото в маске">
  <p:cSld name="Фото квадратное">
    <p:spTree>
      <p:nvGrpSpPr>
        <p:cNvPr id="1" name="Shape 144"/>
        <p:cNvGrpSpPr/>
        <p:nvPr/>
      </p:nvGrpSpPr>
      <p:grpSpPr>
        <a:xfrm>
          <a:off x="0" y="0"/>
          <a:ext cx="0" cy="0"/>
          <a:chOff x="0" y="0"/>
          <a:chExt cx="0" cy="0"/>
        </a:xfrm>
      </p:grpSpPr>
      <p:sp>
        <p:nvSpPr>
          <p:cNvPr id="145" name="Google Shape;145;p22"/>
          <p:cNvSpPr txBox="1">
            <a:spLocks noGrp="1"/>
          </p:cNvSpPr>
          <p:nvPr>
            <p:ph type="body" idx="1"/>
          </p:nvPr>
        </p:nvSpPr>
        <p:spPr>
          <a:xfrm>
            <a:off x="587375" y="2528888"/>
            <a:ext cx="4556997" cy="36217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2"/>
          <p:cNvSpPr txBox="1">
            <a:spLocks noGrp="1"/>
          </p:cNvSpPr>
          <p:nvPr>
            <p:ph type="title"/>
          </p:nvPr>
        </p:nvSpPr>
        <p:spPr>
          <a:xfrm>
            <a:off x="587375" y="584200"/>
            <a:ext cx="4556998"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2"/>
          <p:cNvSpPr>
            <a:spLocks noGrp="1"/>
          </p:cNvSpPr>
          <p:nvPr>
            <p:ph type="pic" idx="2"/>
          </p:nvPr>
        </p:nvSpPr>
        <p:spPr>
          <a:xfrm>
            <a:off x="6039748" y="584200"/>
            <a:ext cx="5564877" cy="5566433"/>
          </a:xfrm>
          <a:prstGeom prst="roundRect">
            <a:avLst>
              <a:gd name="adj" fmla="val 16667"/>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Фото в маске">
  <p:cSld name="Фото в маске_3">
    <p:spTree>
      <p:nvGrpSpPr>
        <p:cNvPr id="1" name="Shape 148"/>
        <p:cNvGrpSpPr/>
        <p:nvPr/>
      </p:nvGrpSpPr>
      <p:grpSpPr>
        <a:xfrm>
          <a:off x="0" y="0"/>
          <a:ext cx="0" cy="0"/>
          <a:chOff x="0" y="0"/>
          <a:chExt cx="0" cy="0"/>
        </a:xfrm>
      </p:grpSpPr>
      <p:sp>
        <p:nvSpPr>
          <p:cNvPr id="149" name="Google Shape;149;p23"/>
          <p:cNvSpPr txBox="1">
            <a:spLocks noGrp="1"/>
          </p:cNvSpPr>
          <p:nvPr>
            <p:ph type="body" idx="1"/>
          </p:nvPr>
        </p:nvSpPr>
        <p:spPr>
          <a:xfrm>
            <a:off x="587375" y="2528888"/>
            <a:ext cx="5941015" cy="36217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title"/>
          </p:nvPr>
        </p:nvSpPr>
        <p:spPr>
          <a:xfrm>
            <a:off x="587375" y="584200"/>
            <a:ext cx="5941016"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3"/>
          <p:cNvSpPr>
            <a:spLocks noGrp="1"/>
          </p:cNvSpPr>
          <p:nvPr>
            <p:ph type="pic" idx="2"/>
          </p:nvPr>
        </p:nvSpPr>
        <p:spPr>
          <a:xfrm>
            <a:off x="7464056" y="584200"/>
            <a:ext cx="4140569" cy="6273800"/>
          </a:xfrm>
          <a:prstGeom prst="round2SameRect">
            <a:avLst>
              <a:gd name="adj1" fmla="val 50000"/>
              <a:gd name="adj2" fmla="val 0"/>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фото">
  <p:cSld name="3 фото">
    <p:spTree>
      <p:nvGrpSpPr>
        <p:cNvPr id="1" name="Shape 152"/>
        <p:cNvGrpSpPr/>
        <p:nvPr/>
      </p:nvGrpSpPr>
      <p:grpSpPr>
        <a:xfrm>
          <a:off x="0" y="0"/>
          <a:ext cx="0" cy="0"/>
          <a:chOff x="0" y="0"/>
          <a:chExt cx="0" cy="0"/>
        </a:xfrm>
      </p:grpSpPr>
      <p:sp>
        <p:nvSpPr>
          <p:cNvPr id="153" name="Google Shape;153;p24"/>
          <p:cNvSpPr>
            <a:spLocks noGrp="1"/>
          </p:cNvSpPr>
          <p:nvPr>
            <p:ph type="pic" idx="2"/>
          </p:nvPr>
        </p:nvSpPr>
        <p:spPr>
          <a:xfrm>
            <a:off x="603401" y="592250"/>
            <a:ext cx="3491999" cy="5573700"/>
          </a:xfrm>
          <a:prstGeom prst="roundRect">
            <a:avLst>
              <a:gd name="adj" fmla="val 16667"/>
            </a:avLst>
          </a:prstGeom>
          <a:noFill/>
          <a:ln>
            <a:noFill/>
          </a:ln>
        </p:spPr>
      </p:sp>
      <p:sp>
        <p:nvSpPr>
          <p:cNvPr id="154" name="Google Shape;154;p24"/>
          <p:cNvSpPr>
            <a:spLocks noGrp="1"/>
          </p:cNvSpPr>
          <p:nvPr>
            <p:ph type="pic" idx="3"/>
          </p:nvPr>
        </p:nvSpPr>
        <p:spPr>
          <a:xfrm>
            <a:off x="4350001" y="587200"/>
            <a:ext cx="3491999" cy="5573700"/>
          </a:xfrm>
          <a:prstGeom prst="roundRect">
            <a:avLst>
              <a:gd name="adj" fmla="val 16667"/>
            </a:avLst>
          </a:prstGeom>
          <a:noFill/>
          <a:ln>
            <a:noFill/>
          </a:ln>
        </p:spPr>
      </p:sp>
      <p:sp>
        <p:nvSpPr>
          <p:cNvPr id="155" name="Google Shape;155;p24"/>
          <p:cNvSpPr>
            <a:spLocks noGrp="1"/>
          </p:cNvSpPr>
          <p:nvPr>
            <p:ph type="pic" idx="4"/>
          </p:nvPr>
        </p:nvSpPr>
        <p:spPr>
          <a:xfrm>
            <a:off x="8112626" y="587200"/>
            <a:ext cx="3491999" cy="5573700"/>
          </a:xfrm>
          <a:prstGeom prst="roundRect">
            <a:avLst>
              <a:gd name="adj" fmla="val 16667"/>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фото 1">
  <p:cSld name="2 фото_1">
    <p:spTree>
      <p:nvGrpSpPr>
        <p:cNvPr id="1" name="Shape 156"/>
        <p:cNvGrpSpPr/>
        <p:nvPr/>
      </p:nvGrpSpPr>
      <p:grpSpPr>
        <a:xfrm>
          <a:off x="0" y="0"/>
          <a:ext cx="0" cy="0"/>
          <a:chOff x="0" y="0"/>
          <a:chExt cx="0" cy="0"/>
        </a:xfrm>
      </p:grpSpPr>
      <p:sp>
        <p:nvSpPr>
          <p:cNvPr id="157" name="Google Shape;157;p25"/>
          <p:cNvSpPr>
            <a:spLocks noGrp="1"/>
          </p:cNvSpPr>
          <p:nvPr>
            <p:ph type="pic" idx="2"/>
          </p:nvPr>
        </p:nvSpPr>
        <p:spPr>
          <a:xfrm>
            <a:off x="603401" y="587376"/>
            <a:ext cx="3491999" cy="5573700"/>
          </a:xfrm>
          <a:prstGeom prst="roundRect">
            <a:avLst>
              <a:gd name="adj" fmla="val 16667"/>
            </a:avLst>
          </a:prstGeom>
          <a:noFill/>
          <a:ln>
            <a:noFill/>
          </a:ln>
        </p:spPr>
      </p:sp>
      <p:sp>
        <p:nvSpPr>
          <p:cNvPr id="158" name="Google Shape;158;p25"/>
          <p:cNvSpPr>
            <a:spLocks noGrp="1"/>
          </p:cNvSpPr>
          <p:nvPr>
            <p:ph type="pic" idx="3"/>
          </p:nvPr>
        </p:nvSpPr>
        <p:spPr>
          <a:xfrm>
            <a:off x="4349750" y="587376"/>
            <a:ext cx="7238849" cy="5573700"/>
          </a:xfrm>
          <a:prstGeom prst="roundRect">
            <a:avLst>
              <a:gd name="adj" fmla="val 10591"/>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Фото на весь слайд">
  <p:cSld name="Фото на весь слайд">
    <p:spTree>
      <p:nvGrpSpPr>
        <p:cNvPr id="1" name="Shape 159"/>
        <p:cNvGrpSpPr/>
        <p:nvPr/>
      </p:nvGrpSpPr>
      <p:grpSpPr>
        <a:xfrm>
          <a:off x="0" y="0"/>
          <a:ext cx="0" cy="0"/>
          <a:chOff x="0" y="0"/>
          <a:chExt cx="0" cy="0"/>
        </a:xfrm>
      </p:grpSpPr>
      <p:sp>
        <p:nvSpPr>
          <p:cNvPr id="160" name="Google Shape;160;p26"/>
          <p:cNvSpPr>
            <a:spLocks noGrp="1"/>
          </p:cNvSpPr>
          <p:nvPr>
            <p:ph type="pic" idx="2"/>
          </p:nvPr>
        </p:nvSpPr>
        <p:spPr>
          <a:xfrm>
            <a:off x="0" y="0"/>
            <a:ext cx="12191999" cy="6857999"/>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карточки факта">
  <p:cSld name="3 карточки факта">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a:stretch/>
        </p:blipFill>
        <p:spPr>
          <a:xfrm>
            <a:off x="586800" y="2318037"/>
            <a:ext cx="11016000" cy="3847378"/>
          </a:xfrm>
          <a:prstGeom prst="rect">
            <a:avLst/>
          </a:prstGeom>
          <a:noFill/>
          <a:ln>
            <a:noFill/>
          </a:ln>
        </p:spPr>
      </p:pic>
      <p:sp>
        <p:nvSpPr>
          <p:cNvPr id="163" name="Google Shape;163;p27"/>
          <p:cNvSpPr txBox="1">
            <a:spLocks noGrp="1"/>
          </p:cNvSpPr>
          <p:nvPr>
            <p:ph type="body" idx="1"/>
          </p:nvPr>
        </p:nvSpPr>
        <p:spPr>
          <a:xfrm>
            <a:off x="879482" y="2533491"/>
            <a:ext cx="648208" cy="71411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64" name="Google Shape;164;p27"/>
          <p:cNvSpPr txBox="1">
            <a:spLocks noGrp="1"/>
          </p:cNvSpPr>
          <p:nvPr>
            <p:ph type="body" idx="2"/>
          </p:nvPr>
        </p:nvSpPr>
        <p:spPr>
          <a:xfrm>
            <a:off x="4645159" y="2533491"/>
            <a:ext cx="648208" cy="71411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65" name="Google Shape;165;p27"/>
          <p:cNvSpPr txBox="1">
            <a:spLocks noGrp="1"/>
          </p:cNvSpPr>
          <p:nvPr>
            <p:ph type="body" idx="3"/>
          </p:nvPr>
        </p:nvSpPr>
        <p:spPr>
          <a:xfrm>
            <a:off x="8399240" y="2530940"/>
            <a:ext cx="648208" cy="71411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66" name="Google Shape;166;p27"/>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7"/>
          <p:cNvSpPr txBox="1">
            <a:spLocks noGrp="1"/>
          </p:cNvSpPr>
          <p:nvPr>
            <p:ph type="subTitle" idx="4"/>
          </p:nvPr>
        </p:nvSpPr>
        <p:spPr>
          <a:xfrm>
            <a:off x="879482" y="4218550"/>
            <a:ext cx="2893471" cy="163517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1600"/>
              <a:buNone/>
              <a:defRPr sz="1600"/>
            </a:lvl2pPr>
            <a:lvl3pPr lvl="2" algn="ctr">
              <a:lnSpc>
                <a:spcPct val="90000"/>
              </a:lnSpc>
              <a:spcBef>
                <a:spcPts val="0"/>
              </a:spcBef>
              <a:spcAft>
                <a:spcPts val="0"/>
              </a:spcAft>
              <a:buSzPts val="1600"/>
              <a:buNone/>
              <a:defRPr sz="1600"/>
            </a:lvl3pPr>
            <a:lvl4pPr lvl="3" algn="ctr">
              <a:lnSpc>
                <a:spcPct val="90000"/>
              </a:lnSpc>
              <a:spcBef>
                <a:spcPts val="0"/>
              </a:spcBef>
              <a:spcAft>
                <a:spcPts val="0"/>
              </a:spcAft>
              <a:buSzPts val="1600"/>
              <a:buNone/>
              <a:defRPr/>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8" name="Google Shape;168;p27"/>
          <p:cNvSpPr txBox="1">
            <a:spLocks noGrp="1"/>
          </p:cNvSpPr>
          <p:nvPr>
            <p:ph type="body" idx="5"/>
          </p:nvPr>
        </p:nvSpPr>
        <p:spPr>
          <a:xfrm>
            <a:off x="4649508" y="4217010"/>
            <a:ext cx="2868059" cy="16366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69" name="Google Shape;169;p27"/>
          <p:cNvSpPr txBox="1">
            <a:spLocks noGrp="1"/>
          </p:cNvSpPr>
          <p:nvPr>
            <p:ph type="body" idx="6"/>
          </p:nvPr>
        </p:nvSpPr>
        <p:spPr>
          <a:xfrm>
            <a:off x="8419534" y="4217010"/>
            <a:ext cx="2868059" cy="16366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170" name="Google Shape;170;p27"/>
          <p:cNvSpPr txBox="1">
            <a:spLocks noGrp="1"/>
          </p:cNvSpPr>
          <p:nvPr>
            <p:ph type="body" idx="7"/>
          </p:nvPr>
        </p:nvSpPr>
        <p:spPr>
          <a:xfrm>
            <a:off x="879482" y="3406533"/>
            <a:ext cx="2868059" cy="6464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90000"/>
              </a:lnSpc>
              <a:spcBef>
                <a:spcPts val="0"/>
              </a:spcBef>
              <a:spcAft>
                <a:spcPts val="0"/>
              </a:spcAft>
              <a:buSzPts val="1600"/>
              <a:buChar char="⏤"/>
              <a:defRPr sz="1600" b="1"/>
            </a:lvl2pPr>
            <a:lvl3pPr marL="1371600" lvl="2" indent="-330200" algn="l">
              <a:lnSpc>
                <a:spcPct val="90000"/>
              </a:lnSpc>
              <a:spcBef>
                <a:spcPts val="0"/>
              </a:spcBef>
              <a:spcAft>
                <a:spcPts val="0"/>
              </a:spcAft>
              <a:buSzPts val="1600"/>
              <a:buChar char="⏤"/>
              <a:defRPr sz="1600" b="1"/>
            </a:lvl3pPr>
            <a:lvl4pPr marL="1828800" lvl="3" indent="-330200" algn="l">
              <a:lnSpc>
                <a:spcPct val="90000"/>
              </a:lnSpc>
              <a:spcBef>
                <a:spcPts val="0"/>
              </a:spcBef>
              <a:spcAft>
                <a:spcPts val="0"/>
              </a:spcAft>
              <a:buSzPts val="1600"/>
              <a:buChar char="⏤"/>
              <a:defRPr b="1"/>
            </a:lvl4pPr>
            <a:lvl5pPr marL="2286000" lvl="4" indent="-330200" algn="l">
              <a:lnSpc>
                <a:spcPct val="90000"/>
              </a:lnSpc>
              <a:spcBef>
                <a:spcPts val="500"/>
              </a:spcBef>
              <a:spcAft>
                <a:spcPts val="0"/>
              </a:spcAft>
              <a:buClr>
                <a:schemeClr val="dk1"/>
              </a:buClr>
              <a:buSzPts val="1600"/>
              <a:buChar char="•"/>
              <a:defRPr sz="1600" b="1"/>
            </a:lvl5pPr>
            <a:lvl6pPr marL="2743200" lvl="5" indent="-330200" algn="l">
              <a:lnSpc>
                <a:spcPct val="90000"/>
              </a:lnSpc>
              <a:spcBef>
                <a:spcPts val="500"/>
              </a:spcBef>
              <a:spcAft>
                <a:spcPts val="0"/>
              </a:spcAft>
              <a:buClr>
                <a:schemeClr val="dk1"/>
              </a:buClr>
              <a:buSzPts val="1600"/>
              <a:buChar char="•"/>
              <a:defRPr sz="1600" b="1"/>
            </a:lvl6pPr>
            <a:lvl7pPr marL="3200400" lvl="6" indent="-330200" algn="l">
              <a:lnSpc>
                <a:spcPct val="90000"/>
              </a:lnSpc>
              <a:spcBef>
                <a:spcPts val="500"/>
              </a:spcBef>
              <a:spcAft>
                <a:spcPts val="0"/>
              </a:spcAft>
              <a:buClr>
                <a:schemeClr val="dk1"/>
              </a:buClr>
              <a:buSzPts val="1600"/>
              <a:buChar char="•"/>
              <a:defRPr sz="1600" b="1"/>
            </a:lvl7pPr>
            <a:lvl8pPr marL="3657600" lvl="7" indent="-330200" algn="l">
              <a:lnSpc>
                <a:spcPct val="90000"/>
              </a:lnSpc>
              <a:spcBef>
                <a:spcPts val="500"/>
              </a:spcBef>
              <a:spcAft>
                <a:spcPts val="0"/>
              </a:spcAft>
              <a:buClr>
                <a:schemeClr val="dk1"/>
              </a:buClr>
              <a:buSzPts val="1600"/>
              <a:buChar char="•"/>
              <a:defRPr sz="1600" b="1"/>
            </a:lvl8pPr>
            <a:lvl9pPr marL="4114800" lvl="8" indent="-330200" algn="l">
              <a:lnSpc>
                <a:spcPct val="90000"/>
              </a:lnSpc>
              <a:spcBef>
                <a:spcPts val="500"/>
              </a:spcBef>
              <a:spcAft>
                <a:spcPts val="0"/>
              </a:spcAft>
              <a:buClr>
                <a:schemeClr val="dk1"/>
              </a:buClr>
              <a:buSzPts val="1600"/>
              <a:buChar char="•"/>
              <a:defRPr sz="1600" b="1"/>
            </a:lvl9pPr>
          </a:lstStyle>
          <a:p>
            <a:endParaRPr/>
          </a:p>
        </p:txBody>
      </p:sp>
      <p:sp>
        <p:nvSpPr>
          <p:cNvPr id="171" name="Google Shape;171;p27"/>
          <p:cNvSpPr txBox="1">
            <a:spLocks noGrp="1"/>
          </p:cNvSpPr>
          <p:nvPr>
            <p:ph type="body" idx="8"/>
          </p:nvPr>
        </p:nvSpPr>
        <p:spPr>
          <a:xfrm>
            <a:off x="4649509" y="3406533"/>
            <a:ext cx="2868059" cy="6464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90000"/>
              </a:lnSpc>
              <a:spcBef>
                <a:spcPts val="0"/>
              </a:spcBef>
              <a:spcAft>
                <a:spcPts val="0"/>
              </a:spcAft>
              <a:buSzPts val="1600"/>
              <a:buChar char="⏤"/>
              <a:defRPr sz="1600" b="1"/>
            </a:lvl2pPr>
            <a:lvl3pPr marL="1371600" lvl="2" indent="-330200" algn="l">
              <a:lnSpc>
                <a:spcPct val="90000"/>
              </a:lnSpc>
              <a:spcBef>
                <a:spcPts val="0"/>
              </a:spcBef>
              <a:spcAft>
                <a:spcPts val="0"/>
              </a:spcAft>
              <a:buSzPts val="1600"/>
              <a:buChar char="⏤"/>
              <a:defRPr sz="1600" b="1"/>
            </a:lvl3pPr>
            <a:lvl4pPr marL="1828800" lvl="3" indent="-330200" algn="l">
              <a:lnSpc>
                <a:spcPct val="90000"/>
              </a:lnSpc>
              <a:spcBef>
                <a:spcPts val="0"/>
              </a:spcBef>
              <a:spcAft>
                <a:spcPts val="0"/>
              </a:spcAft>
              <a:buSzPts val="1600"/>
              <a:buChar char="⏤"/>
              <a:defRPr b="1"/>
            </a:lvl4pPr>
            <a:lvl5pPr marL="2286000" lvl="4" indent="-330200" algn="l">
              <a:lnSpc>
                <a:spcPct val="90000"/>
              </a:lnSpc>
              <a:spcBef>
                <a:spcPts val="500"/>
              </a:spcBef>
              <a:spcAft>
                <a:spcPts val="0"/>
              </a:spcAft>
              <a:buClr>
                <a:schemeClr val="dk1"/>
              </a:buClr>
              <a:buSzPts val="1600"/>
              <a:buChar char="•"/>
              <a:defRPr sz="1600" b="1"/>
            </a:lvl5pPr>
            <a:lvl6pPr marL="2743200" lvl="5" indent="-330200" algn="l">
              <a:lnSpc>
                <a:spcPct val="90000"/>
              </a:lnSpc>
              <a:spcBef>
                <a:spcPts val="500"/>
              </a:spcBef>
              <a:spcAft>
                <a:spcPts val="0"/>
              </a:spcAft>
              <a:buClr>
                <a:schemeClr val="dk1"/>
              </a:buClr>
              <a:buSzPts val="1600"/>
              <a:buChar char="•"/>
              <a:defRPr sz="1600" b="1"/>
            </a:lvl6pPr>
            <a:lvl7pPr marL="3200400" lvl="6" indent="-330200" algn="l">
              <a:lnSpc>
                <a:spcPct val="90000"/>
              </a:lnSpc>
              <a:spcBef>
                <a:spcPts val="500"/>
              </a:spcBef>
              <a:spcAft>
                <a:spcPts val="0"/>
              </a:spcAft>
              <a:buClr>
                <a:schemeClr val="dk1"/>
              </a:buClr>
              <a:buSzPts val="1600"/>
              <a:buChar char="•"/>
              <a:defRPr sz="1600" b="1"/>
            </a:lvl7pPr>
            <a:lvl8pPr marL="3657600" lvl="7" indent="-330200" algn="l">
              <a:lnSpc>
                <a:spcPct val="90000"/>
              </a:lnSpc>
              <a:spcBef>
                <a:spcPts val="500"/>
              </a:spcBef>
              <a:spcAft>
                <a:spcPts val="0"/>
              </a:spcAft>
              <a:buClr>
                <a:schemeClr val="dk1"/>
              </a:buClr>
              <a:buSzPts val="1600"/>
              <a:buChar char="•"/>
              <a:defRPr sz="1600" b="1"/>
            </a:lvl8pPr>
            <a:lvl9pPr marL="4114800" lvl="8" indent="-330200" algn="l">
              <a:lnSpc>
                <a:spcPct val="90000"/>
              </a:lnSpc>
              <a:spcBef>
                <a:spcPts val="500"/>
              </a:spcBef>
              <a:spcAft>
                <a:spcPts val="0"/>
              </a:spcAft>
              <a:buClr>
                <a:schemeClr val="dk1"/>
              </a:buClr>
              <a:buSzPts val="1600"/>
              <a:buChar char="•"/>
              <a:defRPr sz="1600" b="1"/>
            </a:lvl9pPr>
          </a:lstStyle>
          <a:p>
            <a:endParaRPr/>
          </a:p>
        </p:txBody>
      </p:sp>
      <p:sp>
        <p:nvSpPr>
          <p:cNvPr id="172" name="Google Shape;172;p27"/>
          <p:cNvSpPr txBox="1">
            <a:spLocks noGrp="1"/>
          </p:cNvSpPr>
          <p:nvPr>
            <p:ph type="body" idx="9"/>
          </p:nvPr>
        </p:nvSpPr>
        <p:spPr>
          <a:xfrm>
            <a:off x="8419535" y="3406533"/>
            <a:ext cx="2868059" cy="6464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90000"/>
              </a:lnSpc>
              <a:spcBef>
                <a:spcPts val="0"/>
              </a:spcBef>
              <a:spcAft>
                <a:spcPts val="0"/>
              </a:spcAft>
              <a:buSzPts val="1600"/>
              <a:buChar char="⏤"/>
              <a:defRPr sz="1600" b="1"/>
            </a:lvl2pPr>
            <a:lvl3pPr marL="1371600" lvl="2" indent="-330200" algn="l">
              <a:lnSpc>
                <a:spcPct val="90000"/>
              </a:lnSpc>
              <a:spcBef>
                <a:spcPts val="0"/>
              </a:spcBef>
              <a:spcAft>
                <a:spcPts val="0"/>
              </a:spcAft>
              <a:buSzPts val="1600"/>
              <a:buChar char="⏤"/>
              <a:defRPr sz="1600" b="1"/>
            </a:lvl3pPr>
            <a:lvl4pPr marL="1828800" lvl="3" indent="-330200" algn="l">
              <a:lnSpc>
                <a:spcPct val="90000"/>
              </a:lnSpc>
              <a:spcBef>
                <a:spcPts val="0"/>
              </a:spcBef>
              <a:spcAft>
                <a:spcPts val="0"/>
              </a:spcAft>
              <a:buSzPts val="1600"/>
              <a:buChar char="⏤"/>
              <a:defRPr b="1"/>
            </a:lvl4pPr>
            <a:lvl5pPr marL="2286000" lvl="4" indent="-330200" algn="l">
              <a:lnSpc>
                <a:spcPct val="90000"/>
              </a:lnSpc>
              <a:spcBef>
                <a:spcPts val="500"/>
              </a:spcBef>
              <a:spcAft>
                <a:spcPts val="0"/>
              </a:spcAft>
              <a:buClr>
                <a:schemeClr val="dk1"/>
              </a:buClr>
              <a:buSzPts val="1600"/>
              <a:buChar char="•"/>
              <a:defRPr sz="1600" b="1"/>
            </a:lvl5pPr>
            <a:lvl6pPr marL="2743200" lvl="5" indent="-330200" algn="l">
              <a:lnSpc>
                <a:spcPct val="90000"/>
              </a:lnSpc>
              <a:spcBef>
                <a:spcPts val="500"/>
              </a:spcBef>
              <a:spcAft>
                <a:spcPts val="0"/>
              </a:spcAft>
              <a:buClr>
                <a:schemeClr val="dk1"/>
              </a:buClr>
              <a:buSzPts val="1600"/>
              <a:buChar char="•"/>
              <a:defRPr sz="1600" b="1"/>
            </a:lvl6pPr>
            <a:lvl7pPr marL="3200400" lvl="6" indent="-330200" algn="l">
              <a:lnSpc>
                <a:spcPct val="90000"/>
              </a:lnSpc>
              <a:spcBef>
                <a:spcPts val="500"/>
              </a:spcBef>
              <a:spcAft>
                <a:spcPts val="0"/>
              </a:spcAft>
              <a:buClr>
                <a:schemeClr val="dk1"/>
              </a:buClr>
              <a:buSzPts val="1600"/>
              <a:buChar char="•"/>
              <a:defRPr sz="1600" b="1"/>
            </a:lvl7pPr>
            <a:lvl8pPr marL="3657600" lvl="7" indent="-330200" algn="l">
              <a:lnSpc>
                <a:spcPct val="90000"/>
              </a:lnSpc>
              <a:spcBef>
                <a:spcPts val="500"/>
              </a:spcBef>
              <a:spcAft>
                <a:spcPts val="0"/>
              </a:spcAft>
              <a:buClr>
                <a:schemeClr val="dk1"/>
              </a:buClr>
              <a:buSzPts val="1600"/>
              <a:buChar char="•"/>
              <a:defRPr sz="1600" b="1"/>
            </a:lvl8pPr>
            <a:lvl9pPr marL="4114800" lvl="8" indent="-330200" algn="l">
              <a:lnSpc>
                <a:spcPct val="90000"/>
              </a:lnSpc>
              <a:spcBef>
                <a:spcPts val="500"/>
              </a:spcBef>
              <a:spcAft>
                <a:spcPts val="0"/>
              </a:spcAft>
              <a:buClr>
                <a:schemeClr val="dk1"/>
              </a:buClr>
              <a:buSzPts val="1600"/>
              <a:buChar char="•"/>
              <a:defRPr sz="1600"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 карточки факта">
  <p:cSld name="4 карточки факта">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2">
            <a:alphaModFix/>
          </a:blip>
          <a:srcRect/>
          <a:stretch/>
        </p:blipFill>
        <p:spPr>
          <a:xfrm>
            <a:off x="586800" y="2318037"/>
            <a:ext cx="11016000" cy="3849297"/>
          </a:xfrm>
          <a:prstGeom prst="rect">
            <a:avLst/>
          </a:prstGeom>
          <a:noFill/>
          <a:ln>
            <a:noFill/>
          </a:ln>
        </p:spPr>
      </p:pic>
      <p:sp>
        <p:nvSpPr>
          <p:cNvPr id="175" name="Google Shape;175;p28"/>
          <p:cNvSpPr txBox="1">
            <a:spLocks noGrp="1"/>
          </p:cNvSpPr>
          <p:nvPr>
            <p:ph type="body" idx="1"/>
          </p:nvPr>
        </p:nvSpPr>
        <p:spPr>
          <a:xfrm>
            <a:off x="917625" y="2528888"/>
            <a:ext cx="648208" cy="787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76" name="Google Shape;176;p28"/>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28"/>
          <p:cNvSpPr txBox="1">
            <a:spLocks noGrp="1"/>
          </p:cNvSpPr>
          <p:nvPr>
            <p:ph type="body" idx="2"/>
          </p:nvPr>
        </p:nvSpPr>
        <p:spPr>
          <a:xfrm>
            <a:off x="917625" y="4605025"/>
            <a:ext cx="648208" cy="787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78" name="Google Shape;178;p28"/>
          <p:cNvSpPr txBox="1">
            <a:spLocks noGrp="1"/>
          </p:cNvSpPr>
          <p:nvPr>
            <p:ph type="body" idx="3"/>
          </p:nvPr>
        </p:nvSpPr>
        <p:spPr>
          <a:xfrm>
            <a:off x="6574122" y="4605025"/>
            <a:ext cx="648208" cy="787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79" name="Google Shape;179;p28"/>
          <p:cNvSpPr txBox="1">
            <a:spLocks noGrp="1"/>
          </p:cNvSpPr>
          <p:nvPr>
            <p:ph type="subTitle" idx="4"/>
          </p:nvPr>
        </p:nvSpPr>
        <p:spPr>
          <a:xfrm>
            <a:off x="1716374" y="2528888"/>
            <a:ext cx="3851999" cy="108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0" name="Google Shape;180;p28"/>
          <p:cNvSpPr txBox="1">
            <a:spLocks noGrp="1"/>
          </p:cNvSpPr>
          <p:nvPr>
            <p:ph type="body" idx="5"/>
          </p:nvPr>
        </p:nvSpPr>
        <p:spPr>
          <a:xfrm>
            <a:off x="6574122" y="2528888"/>
            <a:ext cx="648208" cy="787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181" name="Google Shape;181;p28"/>
          <p:cNvSpPr txBox="1"/>
          <p:nvPr/>
        </p:nvSpPr>
        <p:spPr>
          <a:xfrm>
            <a:off x="7427625" y="2528888"/>
            <a:ext cx="3840517" cy="1066132"/>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1600"/>
              <a:buFont typeface="Geologica Light"/>
              <a:buNone/>
            </a:pPr>
            <a:endParaRPr sz="1600" b="0" i="0" u="none" strike="noStrike" cap="none">
              <a:solidFill>
                <a:schemeClr val="dk1"/>
              </a:solidFill>
              <a:latin typeface="Montserrat"/>
              <a:ea typeface="Montserrat"/>
              <a:cs typeface="Montserrat"/>
              <a:sym typeface="Montserrat"/>
            </a:endParaRPr>
          </a:p>
        </p:txBody>
      </p:sp>
      <p:sp>
        <p:nvSpPr>
          <p:cNvPr id="182" name="Google Shape;182;p28"/>
          <p:cNvSpPr txBox="1">
            <a:spLocks noGrp="1"/>
          </p:cNvSpPr>
          <p:nvPr>
            <p:ph type="body" idx="6"/>
          </p:nvPr>
        </p:nvSpPr>
        <p:spPr>
          <a:xfrm>
            <a:off x="7360170" y="2536669"/>
            <a:ext cx="3852000" cy="1080000"/>
          </a:xfrm>
          <a:prstGeom prst="rect">
            <a:avLst/>
          </a:prstGeom>
          <a:noFill/>
          <a:ln>
            <a:noFill/>
          </a:ln>
        </p:spPr>
        <p:txBody>
          <a:bodyPr spcFirstLastPara="1" wrap="square" lIns="0" tIns="0" rIns="0" bIns="4570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8"/>
          <p:cNvSpPr txBox="1">
            <a:spLocks noGrp="1"/>
          </p:cNvSpPr>
          <p:nvPr>
            <p:ph type="body" idx="7"/>
          </p:nvPr>
        </p:nvSpPr>
        <p:spPr>
          <a:xfrm>
            <a:off x="7360170" y="4605311"/>
            <a:ext cx="3852000" cy="1080000"/>
          </a:xfrm>
          <a:prstGeom prst="rect">
            <a:avLst/>
          </a:prstGeom>
          <a:noFill/>
          <a:ln>
            <a:noFill/>
          </a:ln>
        </p:spPr>
        <p:txBody>
          <a:bodyPr spcFirstLastPara="1" wrap="square" lIns="0" tIns="0" rIns="0" bIns="4570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28"/>
          <p:cNvSpPr txBox="1">
            <a:spLocks noGrp="1"/>
          </p:cNvSpPr>
          <p:nvPr>
            <p:ph type="body" idx="8"/>
          </p:nvPr>
        </p:nvSpPr>
        <p:spPr>
          <a:xfrm>
            <a:off x="1716374" y="4605311"/>
            <a:ext cx="3852000" cy="1080000"/>
          </a:xfrm>
          <a:prstGeom prst="rect">
            <a:avLst/>
          </a:prstGeom>
          <a:noFill/>
          <a:ln>
            <a:noFill/>
          </a:ln>
        </p:spPr>
        <p:txBody>
          <a:bodyPr spcFirstLastPara="1" wrap="square" lIns="0" tIns="0" rIns="0" bIns="4570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карточки иконки">
  <p:cSld name="2 карточки иконки">
    <p:spTree>
      <p:nvGrpSpPr>
        <p:cNvPr id="1"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a:stretch/>
        </p:blipFill>
        <p:spPr>
          <a:xfrm>
            <a:off x="586800" y="2318400"/>
            <a:ext cx="11017200" cy="3847812"/>
          </a:xfrm>
          <a:prstGeom prst="rect">
            <a:avLst/>
          </a:prstGeom>
          <a:noFill/>
          <a:ln>
            <a:noFill/>
          </a:ln>
        </p:spPr>
      </p:pic>
      <p:sp>
        <p:nvSpPr>
          <p:cNvPr id="187" name="Google Shape;187;p29"/>
          <p:cNvSpPr txBox="1">
            <a:spLocks noGrp="1"/>
          </p:cNvSpPr>
          <p:nvPr>
            <p:ph type="title"/>
          </p:nvPr>
        </p:nvSpPr>
        <p:spPr>
          <a:xfrm>
            <a:off x="587375" y="584200"/>
            <a:ext cx="11017200" cy="12579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9"/>
          <p:cNvSpPr txBox="1">
            <a:spLocks noGrp="1"/>
          </p:cNvSpPr>
          <p:nvPr>
            <p:ph type="subTitle" idx="1"/>
          </p:nvPr>
        </p:nvSpPr>
        <p:spPr>
          <a:xfrm>
            <a:off x="1665318" y="2537225"/>
            <a:ext cx="3534300" cy="324953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9" name="Google Shape;189;p29"/>
          <p:cNvSpPr txBox="1">
            <a:spLocks noGrp="1"/>
          </p:cNvSpPr>
          <p:nvPr>
            <p:ph type="body" idx="2"/>
          </p:nvPr>
        </p:nvSpPr>
        <p:spPr>
          <a:xfrm>
            <a:off x="7299951" y="2536669"/>
            <a:ext cx="3567000" cy="32495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9"/>
          <p:cNvSpPr>
            <a:spLocks noGrp="1"/>
          </p:cNvSpPr>
          <p:nvPr>
            <p:ph type="pic" idx="3"/>
          </p:nvPr>
        </p:nvSpPr>
        <p:spPr>
          <a:xfrm>
            <a:off x="892225" y="2537225"/>
            <a:ext cx="540000" cy="540000"/>
          </a:xfrm>
          <a:prstGeom prst="rect">
            <a:avLst/>
          </a:prstGeom>
          <a:noFill/>
          <a:ln>
            <a:noFill/>
          </a:ln>
        </p:spPr>
      </p:sp>
      <p:sp>
        <p:nvSpPr>
          <p:cNvPr id="191" name="Google Shape;191;p29"/>
          <p:cNvSpPr>
            <a:spLocks noGrp="1"/>
          </p:cNvSpPr>
          <p:nvPr>
            <p:ph type="pic" idx="4"/>
          </p:nvPr>
        </p:nvSpPr>
        <p:spPr>
          <a:xfrm>
            <a:off x="6526844" y="2536669"/>
            <a:ext cx="540000" cy="5400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карточки иконки">
  <p:cSld name="3 карточки иконки">
    <p:spTree>
      <p:nvGrpSpPr>
        <p:cNvPr id="1" name="Shape 192"/>
        <p:cNvGrpSpPr/>
        <p:nvPr/>
      </p:nvGrpSpPr>
      <p:grpSpPr>
        <a:xfrm>
          <a:off x="0" y="0"/>
          <a:ext cx="0" cy="0"/>
          <a:chOff x="0" y="0"/>
          <a:chExt cx="0" cy="0"/>
        </a:xfrm>
      </p:grpSpPr>
      <p:pic>
        <p:nvPicPr>
          <p:cNvPr id="193" name="Google Shape;193;p30"/>
          <p:cNvPicPr preferRelativeResize="0"/>
          <p:nvPr/>
        </p:nvPicPr>
        <p:blipFill rotWithShape="1">
          <a:blip r:embed="rId2">
            <a:alphaModFix/>
          </a:blip>
          <a:srcRect/>
          <a:stretch/>
        </p:blipFill>
        <p:spPr>
          <a:xfrm>
            <a:off x="587374" y="2318400"/>
            <a:ext cx="11017249" cy="3847814"/>
          </a:xfrm>
          <a:prstGeom prst="rect">
            <a:avLst/>
          </a:prstGeom>
          <a:noFill/>
          <a:ln>
            <a:noFill/>
          </a:ln>
        </p:spPr>
      </p:pic>
      <p:sp>
        <p:nvSpPr>
          <p:cNvPr id="194" name="Google Shape;194;p30"/>
          <p:cNvSpPr>
            <a:spLocks noGrp="1"/>
          </p:cNvSpPr>
          <p:nvPr>
            <p:ph type="pic" idx="2"/>
          </p:nvPr>
        </p:nvSpPr>
        <p:spPr>
          <a:xfrm>
            <a:off x="879482" y="2547938"/>
            <a:ext cx="540000" cy="540000"/>
          </a:xfrm>
          <a:prstGeom prst="rect">
            <a:avLst/>
          </a:prstGeom>
          <a:noFill/>
          <a:ln>
            <a:noFill/>
          </a:ln>
        </p:spPr>
      </p:sp>
      <p:sp>
        <p:nvSpPr>
          <p:cNvPr id="195" name="Google Shape;195;p30"/>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30"/>
          <p:cNvSpPr>
            <a:spLocks noGrp="1"/>
          </p:cNvSpPr>
          <p:nvPr>
            <p:ph type="pic" idx="3"/>
          </p:nvPr>
        </p:nvSpPr>
        <p:spPr>
          <a:xfrm>
            <a:off x="4649509" y="2547938"/>
            <a:ext cx="540000" cy="540000"/>
          </a:xfrm>
          <a:prstGeom prst="rect">
            <a:avLst/>
          </a:prstGeom>
          <a:noFill/>
          <a:ln>
            <a:noFill/>
          </a:ln>
        </p:spPr>
      </p:sp>
      <p:sp>
        <p:nvSpPr>
          <p:cNvPr id="197" name="Google Shape;197;p30"/>
          <p:cNvSpPr>
            <a:spLocks noGrp="1"/>
          </p:cNvSpPr>
          <p:nvPr>
            <p:ph type="pic" idx="4"/>
          </p:nvPr>
        </p:nvSpPr>
        <p:spPr>
          <a:xfrm>
            <a:off x="8419535" y="2547938"/>
            <a:ext cx="540000" cy="540000"/>
          </a:xfrm>
          <a:prstGeom prst="rect">
            <a:avLst/>
          </a:prstGeom>
          <a:noFill/>
          <a:ln>
            <a:noFill/>
          </a:ln>
        </p:spPr>
      </p:sp>
      <p:sp>
        <p:nvSpPr>
          <p:cNvPr id="198" name="Google Shape;198;p30"/>
          <p:cNvSpPr txBox="1">
            <a:spLocks noGrp="1"/>
          </p:cNvSpPr>
          <p:nvPr>
            <p:ph type="subTitle" idx="1"/>
          </p:nvPr>
        </p:nvSpPr>
        <p:spPr>
          <a:xfrm>
            <a:off x="879482" y="4061618"/>
            <a:ext cx="2893471" cy="179211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1600"/>
              <a:buNone/>
              <a:defRPr sz="1600"/>
            </a:lvl2pPr>
            <a:lvl3pPr lvl="2" algn="ctr">
              <a:lnSpc>
                <a:spcPct val="90000"/>
              </a:lnSpc>
              <a:spcBef>
                <a:spcPts val="0"/>
              </a:spcBef>
              <a:spcAft>
                <a:spcPts val="0"/>
              </a:spcAft>
              <a:buSzPts val="1600"/>
              <a:buNone/>
              <a:defRPr sz="1600"/>
            </a:lvl3pPr>
            <a:lvl4pPr lvl="3" algn="ctr">
              <a:lnSpc>
                <a:spcPct val="90000"/>
              </a:lnSpc>
              <a:spcBef>
                <a:spcPts val="0"/>
              </a:spcBef>
              <a:spcAft>
                <a:spcPts val="0"/>
              </a:spcAft>
              <a:buSzPts val="1600"/>
              <a:buNone/>
              <a:defRPr/>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9" name="Google Shape;199;p30"/>
          <p:cNvSpPr txBox="1">
            <a:spLocks noGrp="1"/>
          </p:cNvSpPr>
          <p:nvPr>
            <p:ph type="body" idx="5"/>
          </p:nvPr>
        </p:nvSpPr>
        <p:spPr>
          <a:xfrm>
            <a:off x="4649508" y="4059936"/>
            <a:ext cx="2868059" cy="179372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00" name="Google Shape;200;p30"/>
          <p:cNvSpPr txBox="1">
            <a:spLocks noGrp="1"/>
          </p:cNvSpPr>
          <p:nvPr>
            <p:ph type="body" idx="6"/>
          </p:nvPr>
        </p:nvSpPr>
        <p:spPr>
          <a:xfrm>
            <a:off x="8419534" y="4059936"/>
            <a:ext cx="2868059" cy="179372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01" name="Google Shape;201;p30"/>
          <p:cNvSpPr txBox="1">
            <a:spLocks noGrp="1"/>
          </p:cNvSpPr>
          <p:nvPr>
            <p:ph type="body" idx="7"/>
          </p:nvPr>
        </p:nvSpPr>
        <p:spPr>
          <a:xfrm>
            <a:off x="879482" y="3333381"/>
            <a:ext cx="2868059" cy="4876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90000"/>
              </a:lnSpc>
              <a:spcBef>
                <a:spcPts val="0"/>
              </a:spcBef>
              <a:spcAft>
                <a:spcPts val="0"/>
              </a:spcAft>
              <a:buSzPts val="1600"/>
              <a:buChar char="⏤"/>
              <a:defRPr sz="1600" b="1"/>
            </a:lvl2pPr>
            <a:lvl3pPr marL="1371600" lvl="2" indent="-330200" algn="l">
              <a:lnSpc>
                <a:spcPct val="90000"/>
              </a:lnSpc>
              <a:spcBef>
                <a:spcPts val="0"/>
              </a:spcBef>
              <a:spcAft>
                <a:spcPts val="0"/>
              </a:spcAft>
              <a:buSzPts val="1600"/>
              <a:buChar char="⏤"/>
              <a:defRPr sz="1600" b="1"/>
            </a:lvl3pPr>
            <a:lvl4pPr marL="1828800" lvl="3" indent="-330200" algn="l">
              <a:lnSpc>
                <a:spcPct val="90000"/>
              </a:lnSpc>
              <a:spcBef>
                <a:spcPts val="0"/>
              </a:spcBef>
              <a:spcAft>
                <a:spcPts val="0"/>
              </a:spcAft>
              <a:buSzPts val="1600"/>
              <a:buChar char="⏤"/>
              <a:defRPr b="1"/>
            </a:lvl4pPr>
            <a:lvl5pPr marL="2286000" lvl="4" indent="-330200" algn="l">
              <a:lnSpc>
                <a:spcPct val="90000"/>
              </a:lnSpc>
              <a:spcBef>
                <a:spcPts val="500"/>
              </a:spcBef>
              <a:spcAft>
                <a:spcPts val="0"/>
              </a:spcAft>
              <a:buClr>
                <a:schemeClr val="dk1"/>
              </a:buClr>
              <a:buSzPts val="1600"/>
              <a:buChar char="•"/>
              <a:defRPr sz="1600" b="1"/>
            </a:lvl5pPr>
            <a:lvl6pPr marL="2743200" lvl="5" indent="-330200" algn="l">
              <a:lnSpc>
                <a:spcPct val="90000"/>
              </a:lnSpc>
              <a:spcBef>
                <a:spcPts val="500"/>
              </a:spcBef>
              <a:spcAft>
                <a:spcPts val="0"/>
              </a:spcAft>
              <a:buClr>
                <a:schemeClr val="dk1"/>
              </a:buClr>
              <a:buSzPts val="1600"/>
              <a:buChar char="•"/>
              <a:defRPr sz="1600" b="1"/>
            </a:lvl6pPr>
            <a:lvl7pPr marL="3200400" lvl="6" indent="-330200" algn="l">
              <a:lnSpc>
                <a:spcPct val="90000"/>
              </a:lnSpc>
              <a:spcBef>
                <a:spcPts val="500"/>
              </a:spcBef>
              <a:spcAft>
                <a:spcPts val="0"/>
              </a:spcAft>
              <a:buClr>
                <a:schemeClr val="dk1"/>
              </a:buClr>
              <a:buSzPts val="1600"/>
              <a:buChar char="•"/>
              <a:defRPr sz="1600" b="1"/>
            </a:lvl7pPr>
            <a:lvl8pPr marL="3657600" lvl="7" indent="-330200" algn="l">
              <a:lnSpc>
                <a:spcPct val="90000"/>
              </a:lnSpc>
              <a:spcBef>
                <a:spcPts val="500"/>
              </a:spcBef>
              <a:spcAft>
                <a:spcPts val="0"/>
              </a:spcAft>
              <a:buClr>
                <a:schemeClr val="dk1"/>
              </a:buClr>
              <a:buSzPts val="1600"/>
              <a:buChar char="•"/>
              <a:defRPr sz="1600" b="1"/>
            </a:lvl8pPr>
            <a:lvl9pPr marL="4114800" lvl="8" indent="-330200" algn="l">
              <a:lnSpc>
                <a:spcPct val="90000"/>
              </a:lnSpc>
              <a:spcBef>
                <a:spcPts val="500"/>
              </a:spcBef>
              <a:spcAft>
                <a:spcPts val="0"/>
              </a:spcAft>
              <a:buClr>
                <a:schemeClr val="dk1"/>
              </a:buClr>
              <a:buSzPts val="1600"/>
              <a:buChar char="•"/>
              <a:defRPr sz="1600" b="1"/>
            </a:lvl9pPr>
          </a:lstStyle>
          <a:p>
            <a:endParaRPr/>
          </a:p>
        </p:txBody>
      </p:sp>
      <p:sp>
        <p:nvSpPr>
          <p:cNvPr id="202" name="Google Shape;202;p30"/>
          <p:cNvSpPr txBox="1">
            <a:spLocks noGrp="1"/>
          </p:cNvSpPr>
          <p:nvPr>
            <p:ph type="body" idx="8"/>
          </p:nvPr>
        </p:nvSpPr>
        <p:spPr>
          <a:xfrm>
            <a:off x="4649509" y="3333381"/>
            <a:ext cx="2868059" cy="4876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90000"/>
              </a:lnSpc>
              <a:spcBef>
                <a:spcPts val="0"/>
              </a:spcBef>
              <a:spcAft>
                <a:spcPts val="0"/>
              </a:spcAft>
              <a:buSzPts val="1600"/>
              <a:buChar char="⏤"/>
              <a:defRPr sz="1600" b="1"/>
            </a:lvl2pPr>
            <a:lvl3pPr marL="1371600" lvl="2" indent="-330200" algn="l">
              <a:lnSpc>
                <a:spcPct val="90000"/>
              </a:lnSpc>
              <a:spcBef>
                <a:spcPts val="0"/>
              </a:spcBef>
              <a:spcAft>
                <a:spcPts val="0"/>
              </a:spcAft>
              <a:buSzPts val="1600"/>
              <a:buChar char="⏤"/>
              <a:defRPr sz="1600" b="1"/>
            </a:lvl3pPr>
            <a:lvl4pPr marL="1828800" lvl="3" indent="-330200" algn="l">
              <a:lnSpc>
                <a:spcPct val="90000"/>
              </a:lnSpc>
              <a:spcBef>
                <a:spcPts val="0"/>
              </a:spcBef>
              <a:spcAft>
                <a:spcPts val="0"/>
              </a:spcAft>
              <a:buSzPts val="1600"/>
              <a:buChar char="⏤"/>
              <a:defRPr b="1"/>
            </a:lvl4pPr>
            <a:lvl5pPr marL="2286000" lvl="4" indent="-330200" algn="l">
              <a:lnSpc>
                <a:spcPct val="90000"/>
              </a:lnSpc>
              <a:spcBef>
                <a:spcPts val="500"/>
              </a:spcBef>
              <a:spcAft>
                <a:spcPts val="0"/>
              </a:spcAft>
              <a:buClr>
                <a:schemeClr val="dk1"/>
              </a:buClr>
              <a:buSzPts val="1600"/>
              <a:buChar char="•"/>
              <a:defRPr sz="1600" b="1"/>
            </a:lvl5pPr>
            <a:lvl6pPr marL="2743200" lvl="5" indent="-330200" algn="l">
              <a:lnSpc>
                <a:spcPct val="90000"/>
              </a:lnSpc>
              <a:spcBef>
                <a:spcPts val="500"/>
              </a:spcBef>
              <a:spcAft>
                <a:spcPts val="0"/>
              </a:spcAft>
              <a:buClr>
                <a:schemeClr val="dk1"/>
              </a:buClr>
              <a:buSzPts val="1600"/>
              <a:buChar char="•"/>
              <a:defRPr sz="1600" b="1"/>
            </a:lvl6pPr>
            <a:lvl7pPr marL="3200400" lvl="6" indent="-330200" algn="l">
              <a:lnSpc>
                <a:spcPct val="90000"/>
              </a:lnSpc>
              <a:spcBef>
                <a:spcPts val="500"/>
              </a:spcBef>
              <a:spcAft>
                <a:spcPts val="0"/>
              </a:spcAft>
              <a:buClr>
                <a:schemeClr val="dk1"/>
              </a:buClr>
              <a:buSzPts val="1600"/>
              <a:buChar char="•"/>
              <a:defRPr sz="1600" b="1"/>
            </a:lvl7pPr>
            <a:lvl8pPr marL="3657600" lvl="7" indent="-330200" algn="l">
              <a:lnSpc>
                <a:spcPct val="90000"/>
              </a:lnSpc>
              <a:spcBef>
                <a:spcPts val="500"/>
              </a:spcBef>
              <a:spcAft>
                <a:spcPts val="0"/>
              </a:spcAft>
              <a:buClr>
                <a:schemeClr val="dk1"/>
              </a:buClr>
              <a:buSzPts val="1600"/>
              <a:buChar char="•"/>
              <a:defRPr sz="1600" b="1"/>
            </a:lvl8pPr>
            <a:lvl9pPr marL="4114800" lvl="8" indent="-330200" algn="l">
              <a:lnSpc>
                <a:spcPct val="90000"/>
              </a:lnSpc>
              <a:spcBef>
                <a:spcPts val="500"/>
              </a:spcBef>
              <a:spcAft>
                <a:spcPts val="0"/>
              </a:spcAft>
              <a:buClr>
                <a:schemeClr val="dk1"/>
              </a:buClr>
              <a:buSzPts val="1600"/>
              <a:buChar char="•"/>
              <a:defRPr sz="1600" b="1"/>
            </a:lvl9pPr>
          </a:lstStyle>
          <a:p>
            <a:endParaRPr/>
          </a:p>
        </p:txBody>
      </p:sp>
      <p:sp>
        <p:nvSpPr>
          <p:cNvPr id="203" name="Google Shape;203;p30"/>
          <p:cNvSpPr txBox="1">
            <a:spLocks noGrp="1"/>
          </p:cNvSpPr>
          <p:nvPr>
            <p:ph type="body" idx="9"/>
          </p:nvPr>
        </p:nvSpPr>
        <p:spPr>
          <a:xfrm>
            <a:off x="8419535" y="3333381"/>
            <a:ext cx="2868059" cy="4876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90000"/>
              </a:lnSpc>
              <a:spcBef>
                <a:spcPts val="0"/>
              </a:spcBef>
              <a:spcAft>
                <a:spcPts val="0"/>
              </a:spcAft>
              <a:buSzPts val="1600"/>
              <a:buChar char="⏤"/>
              <a:defRPr sz="1600" b="1"/>
            </a:lvl2pPr>
            <a:lvl3pPr marL="1371600" lvl="2" indent="-330200" algn="l">
              <a:lnSpc>
                <a:spcPct val="90000"/>
              </a:lnSpc>
              <a:spcBef>
                <a:spcPts val="0"/>
              </a:spcBef>
              <a:spcAft>
                <a:spcPts val="0"/>
              </a:spcAft>
              <a:buSzPts val="1600"/>
              <a:buChar char="⏤"/>
              <a:defRPr sz="1600" b="1"/>
            </a:lvl3pPr>
            <a:lvl4pPr marL="1828800" lvl="3" indent="-330200" algn="l">
              <a:lnSpc>
                <a:spcPct val="90000"/>
              </a:lnSpc>
              <a:spcBef>
                <a:spcPts val="0"/>
              </a:spcBef>
              <a:spcAft>
                <a:spcPts val="0"/>
              </a:spcAft>
              <a:buSzPts val="1600"/>
              <a:buChar char="⏤"/>
              <a:defRPr b="1"/>
            </a:lvl4pPr>
            <a:lvl5pPr marL="2286000" lvl="4" indent="-330200" algn="l">
              <a:lnSpc>
                <a:spcPct val="90000"/>
              </a:lnSpc>
              <a:spcBef>
                <a:spcPts val="500"/>
              </a:spcBef>
              <a:spcAft>
                <a:spcPts val="0"/>
              </a:spcAft>
              <a:buClr>
                <a:schemeClr val="dk1"/>
              </a:buClr>
              <a:buSzPts val="1600"/>
              <a:buChar char="•"/>
              <a:defRPr sz="1600" b="1"/>
            </a:lvl5pPr>
            <a:lvl6pPr marL="2743200" lvl="5" indent="-330200" algn="l">
              <a:lnSpc>
                <a:spcPct val="90000"/>
              </a:lnSpc>
              <a:spcBef>
                <a:spcPts val="500"/>
              </a:spcBef>
              <a:spcAft>
                <a:spcPts val="0"/>
              </a:spcAft>
              <a:buClr>
                <a:schemeClr val="dk1"/>
              </a:buClr>
              <a:buSzPts val="1600"/>
              <a:buChar char="•"/>
              <a:defRPr sz="1600" b="1"/>
            </a:lvl6pPr>
            <a:lvl7pPr marL="3200400" lvl="6" indent="-330200" algn="l">
              <a:lnSpc>
                <a:spcPct val="90000"/>
              </a:lnSpc>
              <a:spcBef>
                <a:spcPts val="500"/>
              </a:spcBef>
              <a:spcAft>
                <a:spcPts val="0"/>
              </a:spcAft>
              <a:buClr>
                <a:schemeClr val="dk1"/>
              </a:buClr>
              <a:buSzPts val="1600"/>
              <a:buChar char="•"/>
              <a:defRPr sz="1600" b="1"/>
            </a:lvl7pPr>
            <a:lvl8pPr marL="3657600" lvl="7" indent="-330200" algn="l">
              <a:lnSpc>
                <a:spcPct val="90000"/>
              </a:lnSpc>
              <a:spcBef>
                <a:spcPts val="500"/>
              </a:spcBef>
              <a:spcAft>
                <a:spcPts val="0"/>
              </a:spcAft>
              <a:buClr>
                <a:schemeClr val="dk1"/>
              </a:buClr>
              <a:buSzPts val="1600"/>
              <a:buChar char="•"/>
              <a:defRPr sz="1600" b="1"/>
            </a:lvl8pPr>
            <a:lvl9pPr marL="4114800" lvl="8" indent="-330200" algn="l">
              <a:lnSpc>
                <a:spcPct val="90000"/>
              </a:lnSpc>
              <a:spcBef>
                <a:spcPts val="500"/>
              </a:spcBef>
              <a:spcAft>
                <a:spcPts val="0"/>
              </a:spcAft>
              <a:buClr>
                <a:schemeClr val="dk1"/>
              </a:buClr>
              <a:buSzPts val="1600"/>
              <a:buChar char="•"/>
              <a:defRPr sz="1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аблица">
  <p:cSld name="Таблица">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 карточки иконки 1">
  <p:cSld name="4 карточки с иконками">
    <p:spTree>
      <p:nvGrpSpPr>
        <p:cNvPr id="1" name="Shape 204"/>
        <p:cNvGrpSpPr/>
        <p:nvPr/>
      </p:nvGrpSpPr>
      <p:grpSpPr>
        <a:xfrm>
          <a:off x="0" y="0"/>
          <a:ext cx="0" cy="0"/>
          <a:chOff x="0" y="0"/>
          <a:chExt cx="0" cy="0"/>
        </a:xfrm>
      </p:grpSpPr>
      <p:pic>
        <p:nvPicPr>
          <p:cNvPr id="205" name="Google Shape;205;p31"/>
          <p:cNvPicPr preferRelativeResize="0"/>
          <p:nvPr/>
        </p:nvPicPr>
        <p:blipFill rotWithShape="1">
          <a:blip r:embed="rId2">
            <a:alphaModFix/>
          </a:blip>
          <a:srcRect/>
          <a:stretch/>
        </p:blipFill>
        <p:spPr>
          <a:xfrm>
            <a:off x="586800" y="2318400"/>
            <a:ext cx="11016000" cy="3848400"/>
          </a:xfrm>
          <a:prstGeom prst="rect">
            <a:avLst/>
          </a:prstGeom>
          <a:noFill/>
          <a:ln>
            <a:noFill/>
          </a:ln>
        </p:spPr>
      </p:pic>
      <p:sp>
        <p:nvSpPr>
          <p:cNvPr id="206" name="Google Shape;206;p31"/>
          <p:cNvSpPr txBox="1">
            <a:spLocks noGrp="1"/>
          </p:cNvSpPr>
          <p:nvPr>
            <p:ph type="title"/>
          </p:nvPr>
        </p:nvSpPr>
        <p:spPr>
          <a:xfrm>
            <a:off x="587375" y="584200"/>
            <a:ext cx="11017200" cy="12579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31"/>
          <p:cNvSpPr txBox="1">
            <a:spLocks noGrp="1"/>
          </p:cNvSpPr>
          <p:nvPr>
            <p:ph type="subTitle" idx="1"/>
          </p:nvPr>
        </p:nvSpPr>
        <p:spPr>
          <a:xfrm>
            <a:off x="1753849" y="2528888"/>
            <a:ext cx="3851999" cy="108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1600"/>
              <a:buNone/>
              <a:defRPr sz="1600"/>
            </a:lvl2pPr>
            <a:lvl3pPr lvl="2" algn="ctr">
              <a:lnSpc>
                <a:spcPct val="90000"/>
              </a:lnSpc>
              <a:spcBef>
                <a:spcPts val="0"/>
              </a:spcBef>
              <a:spcAft>
                <a:spcPts val="0"/>
              </a:spcAft>
              <a:buSzPts val="1600"/>
              <a:buNone/>
              <a:defRPr sz="1600"/>
            </a:lvl3pPr>
            <a:lvl4pPr lvl="3" algn="ctr">
              <a:lnSpc>
                <a:spcPct val="90000"/>
              </a:lnSpc>
              <a:spcBef>
                <a:spcPts val="0"/>
              </a:spcBef>
              <a:spcAft>
                <a:spcPts val="0"/>
              </a:spcAft>
              <a:buSzPts val="1600"/>
              <a:buNone/>
              <a:defRPr/>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8" name="Google Shape;208;p31"/>
          <p:cNvSpPr txBox="1">
            <a:spLocks noGrp="1"/>
          </p:cNvSpPr>
          <p:nvPr>
            <p:ph type="body" idx="2"/>
          </p:nvPr>
        </p:nvSpPr>
        <p:spPr>
          <a:xfrm>
            <a:off x="7397645" y="2536669"/>
            <a:ext cx="3852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09" name="Google Shape;209;p31"/>
          <p:cNvSpPr txBox="1">
            <a:spLocks noGrp="1"/>
          </p:cNvSpPr>
          <p:nvPr>
            <p:ph type="body" idx="3"/>
          </p:nvPr>
        </p:nvSpPr>
        <p:spPr>
          <a:xfrm>
            <a:off x="7397645" y="4605311"/>
            <a:ext cx="3852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10" name="Google Shape;210;p31"/>
          <p:cNvSpPr txBox="1">
            <a:spLocks noGrp="1"/>
          </p:cNvSpPr>
          <p:nvPr>
            <p:ph type="body" idx="4"/>
          </p:nvPr>
        </p:nvSpPr>
        <p:spPr>
          <a:xfrm>
            <a:off x="1753849" y="4605311"/>
            <a:ext cx="3852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11" name="Google Shape;211;p31"/>
          <p:cNvSpPr>
            <a:spLocks noGrp="1"/>
          </p:cNvSpPr>
          <p:nvPr>
            <p:ph type="pic" idx="5"/>
          </p:nvPr>
        </p:nvSpPr>
        <p:spPr>
          <a:xfrm>
            <a:off x="879482" y="2528888"/>
            <a:ext cx="540000" cy="540000"/>
          </a:xfrm>
          <a:prstGeom prst="rect">
            <a:avLst/>
          </a:prstGeom>
          <a:noFill/>
          <a:ln>
            <a:noFill/>
          </a:ln>
        </p:spPr>
      </p:sp>
      <p:sp>
        <p:nvSpPr>
          <p:cNvPr id="212" name="Google Shape;212;p31"/>
          <p:cNvSpPr>
            <a:spLocks noGrp="1"/>
          </p:cNvSpPr>
          <p:nvPr>
            <p:ph type="pic" idx="6"/>
          </p:nvPr>
        </p:nvSpPr>
        <p:spPr>
          <a:xfrm>
            <a:off x="879482" y="4582540"/>
            <a:ext cx="540000" cy="540000"/>
          </a:xfrm>
          <a:prstGeom prst="rect">
            <a:avLst/>
          </a:prstGeom>
          <a:noFill/>
          <a:ln>
            <a:noFill/>
          </a:ln>
        </p:spPr>
      </p:sp>
      <p:sp>
        <p:nvSpPr>
          <p:cNvPr id="213" name="Google Shape;213;p31"/>
          <p:cNvSpPr>
            <a:spLocks noGrp="1"/>
          </p:cNvSpPr>
          <p:nvPr>
            <p:ph type="pic" idx="7"/>
          </p:nvPr>
        </p:nvSpPr>
        <p:spPr>
          <a:xfrm>
            <a:off x="6523279" y="2528888"/>
            <a:ext cx="540000" cy="540000"/>
          </a:xfrm>
          <a:prstGeom prst="rect">
            <a:avLst/>
          </a:prstGeom>
          <a:noFill/>
          <a:ln>
            <a:noFill/>
          </a:ln>
        </p:spPr>
      </p:sp>
      <p:sp>
        <p:nvSpPr>
          <p:cNvPr id="214" name="Google Shape;214;p31"/>
          <p:cNvSpPr>
            <a:spLocks noGrp="1"/>
          </p:cNvSpPr>
          <p:nvPr>
            <p:ph type="pic" idx="8"/>
          </p:nvPr>
        </p:nvSpPr>
        <p:spPr>
          <a:xfrm>
            <a:off x="6523279" y="4590035"/>
            <a:ext cx="540000" cy="5400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 карточек">
  <p:cSld name="5 карточек с иконками">
    <p:spTree>
      <p:nvGrpSpPr>
        <p:cNvPr id="1" name="Shape 215"/>
        <p:cNvGrpSpPr/>
        <p:nvPr/>
      </p:nvGrpSpPr>
      <p:grpSpPr>
        <a:xfrm>
          <a:off x="0" y="0"/>
          <a:ext cx="0" cy="0"/>
          <a:chOff x="0" y="0"/>
          <a:chExt cx="0" cy="0"/>
        </a:xfrm>
      </p:grpSpPr>
      <p:pic>
        <p:nvPicPr>
          <p:cNvPr id="216" name="Google Shape;216;p32"/>
          <p:cNvPicPr preferRelativeResize="0"/>
          <p:nvPr/>
        </p:nvPicPr>
        <p:blipFill rotWithShape="1">
          <a:blip r:embed="rId2">
            <a:alphaModFix/>
          </a:blip>
          <a:srcRect/>
          <a:stretch/>
        </p:blipFill>
        <p:spPr>
          <a:xfrm>
            <a:off x="586800" y="2318400"/>
            <a:ext cx="11017763" cy="3848400"/>
          </a:xfrm>
          <a:prstGeom prst="rect">
            <a:avLst/>
          </a:prstGeom>
          <a:noFill/>
          <a:ln>
            <a:noFill/>
          </a:ln>
        </p:spPr>
      </p:pic>
      <p:sp>
        <p:nvSpPr>
          <p:cNvPr id="217" name="Google Shape;217;p32"/>
          <p:cNvSpPr txBox="1">
            <a:spLocks noGrp="1"/>
          </p:cNvSpPr>
          <p:nvPr>
            <p:ph type="title"/>
          </p:nvPr>
        </p:nvSpPr>
        <p:spPr>
          <a:xfrm>
            <a:off x="587375" y="584200"/>
            <a:ext cx="11017249" cy="635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32"/>
          <p:cNvSpPr txBox="1">
            <a:spLocks noGrp="1"/>
          </p:cNvSpPr>
          <p:nvPr>
            <p:ph type="body" idx="1"/>
          </p:nvPr>
        </p:nvSpPr>
        <p:spPr>
          <a:xfrm>
            <a:off x="879481" y="5310750"/>
            <a:ext cx="2827200" cy="578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19" name="Google Shape;219;p32"/>
          <p:cNvSpPr txBox="1">
            <a:spLocks noGrp="1"/>
          </p:cNvSpPr>
          <p:nvPr>
            <p:ph type="body" idx="2"/>
          </p:nvPr>
        </p:nvSpPr>
        <p:spPr>
          <a:xfrm>
            <a:off x="8329592" y="5310750"/>
            <a:ext cx="2844000" cy="578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20" name="Google Shape;220;p32"/>
          <p:cNvSpPr txBox="1">
            <a:spLocks noGrp="1"/>
          </p:cNvSpPr>
          <p:nvPr>
            <p:ph type="body" idx="3"/>
          </p:nvPr>
        </p:nvSpPr>
        <p:spPr>
          <a:xfrm>
            <a:off x="4612033" y="3270225"/>
            <a:ext cx="2844000" cy="2619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21" name="Google Shape;221;p32"/>
          <p:cNvSpPr txBox="1">
            <a:spLocks noGrp="1"/>
          </p:cNvSpPr>
          <p:nvPr>
            <p:ph type="body" idx="4"/>
          </p:nvPr>
        </p:nvSpPr>
        <p:spPr>
          <a:xfrm>
            <a:off x="8329592" y="3270225"/>
            <a:ext cx="2844000" cy="57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22" name="Google Shape;222;p32"/>
          <p:cNvSpPr>
            <a:spLocks noGrp="1"/>
          </p:cNvSpPr>
          <p:nvPr>
            <p:ph type="pic" idx="5"/>
          </p:nvPr>
        </p:nvSpPr>
        <p:spPr>
          <a:xfrm>
            <a:off x="879482" y="2528888"/>
            <a:ext cx="540000" cy="540000"/>
          </a:xfrm>
          <a:prstGeom prst="rect">
            <a:avLst/>
          </a:prstGeom>
          <a:noFill/>
          <a:ln>
            <a:noFill/>
          </a:ln>
        </p:spPr>
      </p:sp>
      <p:sp>
        <p:nvSpPr>
          <p:cNvPr id="223" name="Google Shape;223;p32"/>
          <p:cNvSpPr>
            <a:spLocks noGrp="1"/>
          </p:cNvSpPr>
          <p:nvPr>
            <p:ph type="pic" idx="6"/>
          </p:nvPr>
        </p:nvSpPr>
        <p:spPr>
          <a:xfrm>
            <a:off x="879482" y="4597530"/>
            <a:ext cx="540000" cy="540000"/>
          </a:xfrm>
          <a:prstGeom prst="rect">
            <a:avLst/>
          </a:prstGeom>
          <a:noFill/>
          <a:ln>
            <a:noFill/>
          </a:ln>
        </p:spPr>
      </p:sp>
      <p:sp>
        <p:nvSpPr>
          <p:cNvPr id="224" name="Google Shape;224;p32"/>
          <p:cNvSpPr>
            <a:spLocks noGrp="1"/>
          </p:cNvSpPr>
          <p:nvPr>
            <p:ph type="pic" idx="7"/>
          </p:nvPr>
        </p:nvSpPr>
        <p:spPr>
          <a:xfrm>
            <a:off x="4612033" y="2528888"/>
            <a:ext cx="540000" cy="540000"/>
          </a:xfrm>
          <a:prstGeom prst="rect">
            <a:avLst/>
          </a:prstGeom>
          <a:noFill/>
          <a:ln>
            <a:noFill/>
          </a:ln>
        </p:spPr>
      </p:sp>
      <p:sp>
        <p:nvSpPr>
          <p:cNvPr id="225" name="Google Shape;225;p32"/>
          <p:cNvSpPr>
            <a:spLocks noGrp="1"/>
          </p:cNvSpPr>
          <p:nvPr>
            <p:ph type="pic" idx="8"/>
          </p:nvPr>
        </p:nvSpPr>
        <p:spPr>
          <a:xfrm>
            <a:off x="8329594" y="2528888"/>
            <a:ext cx="540000" cy="540000"/>
          </a:xfrm>
          <a:prstGeom prst="rect">
            <a:avLst/>
          </a:prstGeom>
          <a:noFill/>
          <a:ln>
            <a:noFill/>
          </a:ln>
        </p:spPr>
      </p:sp>
      <p:sp>
        <p:nvSpPr>
          <p:cNvPr id="226" name="Google Shape;226;p32"/>
          <p:cNvSpPr>
            <a:spLocks noGrp="1"/>
          </p:cNvSpPr>
          <p:nvPr>
            <p:ph type="pic" idx="9"/>
          </p:nvPr>
        </p:nvSpPr>
        <p:spPr>
          <a:xfrm>
            <a:off x="8329594" y="4597530"/>
            <a:ext cx="540000" cy="540000"/>
          </a:xfrm>
          <a:prstGeom prst="rect">
            <a:avLst/>
          </a:prstGeom>
          <a:noFill/>
          <a:ln>
            <a:noFill/>
          </a:ln>
        </p:spPr>
      </p:sp>
      <p:sp>
        <p:nvSpPr>
          <p:cNvPr id="227" name="Google Shape;227;p32"/>
          <p:cNvSpPr txBox="1">
            <a:spLocks noGrp="1"/>
          </p:cNvSpPr>
          <p:nvPr>
            <p:ph type="body" idx="13"/>
          </p:nvPr>
        </p:nvSpPr>
        <p:spPr>
          <a:xfrm>
            <a:off x="879481" y="3261944"/>
            <a:ext cx="2827200" cy="578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a:lvl4pPr>
            <a:lvl5pPr marL="2286000" lvl="4" indent="-228600" algn="l">
              <a:lnSpc>
                <a:spcPct val="90000"/>
              </a:lnSpc>
              <a:spcBef>
                <a:spcPts val="500"/>
              </a:spcBef>
              <a:spcAft>
                <a:spcPts val="0"/>
              </a:spcAft>
              <a:buClr>
                <a:schemeClr val="dk1"/>
              </a:buClr>
              <a:buSzPts val="1600"/>
              <a:buNone/>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6 карточек 1">
  <p:cSld name="6 карточек с иконками">
    <p:spTree>
      <p:nvGrpSpPr>
        <p:cNvPr id="1" name="Shape 228"/>
        <p:cNvGrpSpPr/>
        <p:nvPr/>
      </p:nvGrpSpPr>
      <p:grpSpPr>
        <a:xfrm>
          <a:off x="0" y="0"/>
          <a:ext cx="0" cy="0"/>
          <a:chOff x="0" y="0"/>
          <a:chExt cx="0" cy="0"/>
        </a:xfrm>
      </p:grpSpPr>
      <p:pic>
        <p:nvPicPr>
          <p:cNvPr id="229" name="Google Shape;229;p33"/>
          <p:cNvPicPr preferRelativeResize="0"/>
          <p:nvPr/>
        </p:nvPicPr>
        <p:blipFill rotWithShape="1">
          <a:blip r:embed="rId2">
            <a:alphaModFix/>
          </a:blip>
          <a:srcRect/>
          <a:stretch/>
        </p:blipFill>
        <p:spPr>
          <a:xfrm>
            <a:off x="586800" y="2318038"/>
            <a:ext cx="11016000" cy="3847871"/>
          </a:xfrm>
          <a:prstGeom prst="rect">
            <a:avLst/>
          </a:prstGeom>
          <a:noFill/>
          <a:ln>
            <a:noFill/>
          </a:ln>
        </p:spPr>
      </p:pic>
      <p:sp>
        <p:nvSpPr>
          <p:cNvPr id="230" name="Google Shape;230;p33"/>
          <p:cNvSpPr txBox="1">
            <a:spLocks noGrp="1"/>
          </p:cNvSpPr>
          <p:nvPr>
            <p:ph type="title"/>
          </p:nvPr>
        </p:nvSpPr>
        <p:spPr>
          <a:xfrm>
            <a:off x="587375" y="584200"/>
            <a:ext cx="11017200" cy="635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atin typeface="Geologica Medium"/>
                <a:ea typeface="Geologica Medium"/>
                <a:cs typeface="Geologica Medium"/>
                <a:sym typeface="Geologica Medium"/>
              </a:defRPr>
            </a:lvl1pPr>
            <a:lvl2pPr lvl="1"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2pPr>
            <a:lvl3pPr lvl="2"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3pPr>
            <a:lvl4pPr lvl="3"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4pPr>
            <a:lvl5pPr lvl="4"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5pPr>
            <a:lvl6pPr lvl="5"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6pPr>
            <a:lvl7pPr lvl="6"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7pPr>
            <a:lvl8pPr lvl="7"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8pPr>
            <a:lvl9pPr lvl="8"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9pPr>
          </a:lstStyle>
          <a:p>
            <a:endParaRPr/>
          </a:p>
        </p:txBody>
      </p:sp>
      <p:sp>
        <p:nvSpPr>
          <p:cNvPr id="231" name="Google Shape;231;p33"/>
          <p:cNvSpPr>
            <a:spLocks noGrp="1"/>
          </p:cNvSpPr>
          <p:nvPr>
            <p:ph type="pic" idx="2"/>
          </p:nvPr>
        </p:nvSpPr>
        <p:spPr>
          <a:xfrm>
            <a:off x="879482" y="2528888"/>
            <a:ext cx="540000" cy="540000"/>
          </a:xfrm>
          <a:prstGeom prst="rect">
            <a:avLst/>
          </a:prstGeom>
          <a:noFill/>
          <a:ln>
            <a:noFill/>
          </a:ln>
        </p:spPr>
      </p:sp>
      <p:sp>
        <p:nvSpPr>
          <p:cNvPr id="232" name="Google Shape;232;p33"/>
          <p:cNvSpPr>
            <a:spLocks noGrp="1"/>
          </p:cNvSpPr>
          <p:nvPr>
            <p:ph type="pic" idx="3"/>
          </p:nvPr>
        </p:nvSpPr>
        <p:spPr>
          <a:xfrm>
            <a:off x="4612033" y="2528888"/>
            <a:ext cx="540000" cy="540000"/>
          </a:xfrm>
          <a:prstGeom prst="rect">
            <a:avLst/>
          </a:prstGeom>
          <a:noFill/>
          <a:ln>
            <a:noFill/>
          </a:ln>
        </p:spPr>
      </p:sp>
      <p:sp>
        <p:nvSpPr>
          <p:cNvPr id="233" name="Google Shape;233;p33"/>
          <p:cNvSpPr>
            <a:spLocks noGrp="1"/>
          </p:cNvSpPr>
          <p:nvPr>
            <p:ph type="pic" idx="4"/>
          </p:nvPr>
        </p:nvSpPr>
        <p:spPr>
          <a:xfrm>
            <a:off x="8329594" y="2528888"/>
            <a:ext cx="540000" cy="540000"/>
          </a:xfrm>
          <a:prstGeom prst="rect">
            <a:avLst/>
          </a:prstGeom>
          <a:noFill/>
          <a:ln>
            <a:noFill/>
          </a:ln>
        </p:spPr>
      </p:sp>
      <p:sp>
        <p:nvSpPr>
          <p:cNvPr id="234" name="Google Shape;234;p33"/>
          <p:cNvSpPr txBox="1">
            <a:spLocks noGrp="1"/>
          </p:cNvSpPr>
          <p:nvPr>
            <p:ph type="body" idx="1"/>
          </p:nvPr>
        </p:nvSpPr>
        <p:spPr>
          <a:xfrm>
            <a:off x="8329592" y="3270225"/>
            <a:ext cx="2844000" cy="57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atin typeface="Geologica Light"/>
                <a:ea typeface="Geologica Light"/>
                <a:cs typeface="Geologica Light"/>
                <a:sym typeface="Geologica Light"/>
              </a:defRPr>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33"/>
          <p:cNvSpPr txBox="1">
            <a:spLocks noGrp="1"/>
          </p:cNvSpPr>
          <p:nvPr>
            <p:ph type="body" idx="5"/>
          </p:nvPr>
        </p:nvSpPr>
        <p:spPr>
          <a:xfrm>
            <a:off x="4612031" y="3270225"/>
            <a:ext cx="2844000" cy="57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atin typeface="Geologica Light"/>
                <a:ea typeface="Geologica Light"/>
                <a:cs typeface="Geologica Light"/>
                <a:sym typeface="Geologica Light"/>
              </a:defRPr>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33"/>
          <p:cNvSpPr>
            <a:spLocks noGrp="1"/>
          </p:cNvSpPr>
          <p:nvPr>
            <p:ph type="pic" idx="6"/>
          </p:nvPr>
        </p:nvSpPr>
        <p:spPr>
          <a:xfrm>
            <a:off x="879482" y="4597531"/>
            <a:ext cx="540000" cy="540000"/>
          </a:xfrm>
          <a:prstGeom prst="rect">
            <a:avLst/>
          </a:prstGeom>
          <a:noFill/>
          <a:ln>
            <a:noFill/>
          </a:ln>
        </p:spPr>
      </p:sp>
      <p:sp>
        <p:nvSpPr>
          <p:cNvPr id="237" name="Google Shape;237;p33"/>
          <p:cNvSpPr>
            <a:spLocks noGrp="1"/>
          </p:cNvSpPr>
          <p:nvPr>
            <p:ph type="pic" idx="7"/>
          </p:nvPr>
        </p:nvSpPr>
        <p:spPr>
          <a:xfrm>
            <a:off x="4612033" y="4597531"/>
            <a:ext cx="540000" cy="540000"/>
          </a:xfrm>
          <a:prstGeom prst="rect">
            <a:avLst/>
          </a:prstGeom>
          <a:noFill/>
          <a:ln>
            <a:noFill/>
          </a:ln>
        </p:spPr>
      </p:sp>
      <p:sp>
        <p:nvSpPr>
          <p:cNvPr id="238" name="Google Shape;238;p33"/>
          <p:cNvSpPr>
            <a:spLocks noGrp="1"/>
          </p:cNvSpPr>
          <p:nvPr>
            <p:ph type="pic" idx="8"/>
          </p:nvPr>
        </p:nvSpPr>
        <p:spPr>
          <a:xfrm>
            <a:off x="8329594" y="4597531"/>
            <a:ext cx="540000" cy="540000"/>
          </a:xfrm>
          <a:prstGeom prst="rect">
            <a:avLst/>
          </a:prstGeom>
          <a:noFill/>
          <a:ln>
            <a:noFill/>
          </a:ln>
        </p:spPr>
      </p:sp>
      <p:sp>
        <p:nvSpPr>
          <p:cNvPr id="239" name="Google Shape;239;p33"/>
          <p:cNvSpPr txBox="1">
            <a:spLocks noGrp="1"/>
          </p:cNvSpPr>
          <p:nvPr>
            <p:ph type="body" idx="9"/>
          </p:nvPr>
        </p:nvSpPr>
        <p:spPr>
          <a:xfrm>
            <a:off x="8329592" y="5311436"/>
            <a:ext cx="2844000" cy="57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atin typeface="Geologica Light"/>
                <a:ea typeface="Geologica Light"/>
                <a:cs typeface="Geologica Light"/>
                <a:sym typeface="Geologica Light"/>
              </a:defRPr>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33"/>
          <p:cNvSpPr txBox="1">
            <a:spLocks noGrp="1"/>
          </p:cNvSpPr>
          <p:nvPr>
            <p:ph type="body" idx="13"/>
          </p:nvPr>
        </p:nvSpPr>
        <p:spPr>
          <a:xfrm>
            <a:off x="879480" y="5311436"/>
            <a:ext cx="2844000" cy="57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atin typeface="Geologica Light"/>
                <a:ea typeface="Geologica Light"/>
                <a:cs typeface="Geologica Light"/>
                <a:sym typeface="Geologica Light"/>
              </a:defRPr>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33"/>
          <p:cNvSpPr txBox="1">
            <a:spLocks noGrp="1"/>
          </p:cNvSpPr>
          <p:nvPr>
            <p:ph type="body" idx="14"/>
          </p:nvPr>
        </p:nvSpPr>
        <p:spPr>
          <a:xfrm>
            <a:off x="4612031" y="5311436"/>
            <a:ext cx="2844000" cy="57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atin typeface="Geologica Light"/>
                <a:ea typeface="Geologica Light"/>
                <a:cs typeface="Geologica Light"/>
                <a:sym typeface="Geologica Light"/>
              </a:defRPr>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33"/>
          <p:cNvSpPr txBox="1">
            <a:spLocks noGrp="1"/>
          </p:cNvSpPr>
          <p:nvPr>
            <p:ph type="body" idx="15"/>
          </p:nvPr>
        </p:nvSpPr>
        <p:spPr>
          <a:xfrm>
            <a:off x="879481" y="3261944"/>
            <a:ext cx="2827200" cy="578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atin typeface="Geologica Light"/>
                <a:ea typeface="Geologica Light"/>
                <a:cs typeface="Geologica Light"/>
                <a:sym typeface="Geologica Light"/>
              </a:defRPr>
            </a:lvl1pPr>
            <a:lvl2pPr marL="914400" lvl="1" indent="-228600" algn="l">
              <a:lnSpc>
                <a:spcPct val="90000"/>
              </a:lnSpc>
              <a:spcBef>
                <a:spcPts val="0"/>
              </a:spcBef>
              <a:spcAft>
                <a:spcPts val="0"/>
              </a:spcAft>
              <a:buSzPts val="1600"/>
              <a:buNone/>
              <a:defRPr sz="1600"/>
            </a:lvl2pPr>
            <a:lvl3pPr marL="1371600" lvl="2" indent="-228600" algn="l">
              <a:lnSpc>
                <a:spcPct val="90000"/>
              </a:lnSpc>
              <a:spcBef>
                <a:spcPts val="0"/>
              </a:spcBef>
              <a:spcAft>
                <a:spcPts val="0"/>
              </a:spcAft>
              <a:buSzPts val="1600"/>
              <a:buNone/>
              <a:defRPr sz="1600"/>
            </a:lvl3pPr>
            <a:lvl4pPr marL="1828800" lvl="3" indent="-228600" algn="l">
              <a:lnSpc>
                <a:spcPct val="90000"/>
              </a:lnSpc>
              <a:spcBef>
                <a:spcPts val="0"/>
              </a:spcBef>
              <a:spcAft>
                <a:spcPts val="0"/>
              </a:spcAft>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Финальный слайд qr">
  <p:cSld name="Финальный слайд_1">
    <p:spTree>
      <p:nvGrpSpPr>
        <p:cNvPr id="1" name="Shape 243"/>
        <p:cNvGrpSpPr/>
        <p:nvPr/>
      </p:nvGrpSpPr>
      <p:grpSpPr>
        <a:xfrm>
          <a:off x="0" y="0"/>
          <a:ext cx="0" cy="0"/>
          <a:chOff x="0" y="0"/>
          <a:chExt cx="0" cy="0"/>
        </a:xfrm>
      </p:grpSpPr>
      <p:sp>
        <p:nvSpPr>
          <p:cNvPr id="244" name="Google Shape;244;p34"/>
          <p:cNvSpPr/>
          <p:nvPr/>
        </p:nvSpPr>
        <p:spPr>
          <a:xfrm>
            <a:off x="7997251" y="586452"/>
            <a:ext cx="3600000" cy="3600000"/>
          </a:xfrm>
          <a:prstGeom prst="roundRect">
            <a:avLst>
              <a:gd name="adj" fmla="val 8397"/>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245" name="Google Shape;245;p34"/>
          <p:cNvSpPr txBox="1">
            <a:spLocks noGrp="1"/>
          </p:cNvSpPr>
          <p:nvPr>
            <p:ph type="body" idx="1"/>
          </p:nvPr>
        </p:nvSpPr>
        <p:spPr>
          <a:xfrm>
            <a:off x="587375" y="4171415"/>
            <a:ext cx="6531000" cy="3489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34"/>
          <p:cNvSpPr txBox="1">
            <a:spLocks noGrp="1"/>
          </p:cNvSpPr>
          <p:nvPr>
            <p:ph type="title"/>
          </p:nvPr>
        </p:nvSpPr>
        <p:spPr>
          <a:xfrm>
            <a:off x="587376" y="586452"/>
            <a:ext cx="6531000" cy="28425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pic>
        <p:nvPicPr>
          <p:cNvPr id="247" name="Google Shape;247;p34"/>
          <p:cNvPicPr preferRelativeResize="0"/>
          <p:nvPr/>
        </p:nvPicPr>
        <p:blipFill rotWithShape="1">
          <a:blip r:embed="rId2">
            <a:alphaModFix/>
          </a:blip>
          <a:srcRect/>
          <a:stretch/>
        </p:blipFill>
        <p:spPr>
          <a:xfrm>
            <a:off x="560871" y="5935162"/>
            <a:ext cx="1130917" cy="299762"/>
          </a:xfrm>
          <a:prstGeom prst="rect">
            <a:avLst/>
          </a:prstGeom>
          <a:noFill/>
          <a:ln>
            <a:noFill/>
          </a:ln>
        </p:spPr>
      </p:pic>
      <p:sp>
        <p:nvSpPr>
          <p:cNvPr id="248" name="Google Shape;248;p34"/>
          <p:cNvSpPr txBox="1">
            <a:spLocks noGrp="1"/>
          </p:cNvSpPr>
          <p:nvPr>
            <p:ph type="body" idx="2"/>
          </p:nvPr>
        </p:nvSpPr>
        <p:spPr>
          <a:xfrm>
            <a:off x="8183217" y="5870781"/>
            <a:ext cx="3421500" cy="291899"/>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0"/>
              </a:spcBef>
              <a:spcAft>
                <a:spcPts val="0"/>
              </a:spcAft>
              <a:buClr>
                <a:schemeClr val="dk1"/>
              </a:buClr>
              <a:buSzPts val="1600"/>
              <a:buNone/>
              <a:defRPr sz="16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34"/>
          <p:cNvSpPr>
            <a:spLocks noGrp="1"/>
          </p:cNvSpPr>
          <p:nvPr>
            <p:ph type="pic" idx="3"/>
          </p:nvPr>
        </p:nvSpPr>
        <p:spPr>
          <a:xfrm>
            <a:off x="8192551" y="781752"/>
            <a:ext cx="3209400" cy="3209400"/>
          </a:xfrm>
          <a:prstGeom prst="roundRect">
            <a:avLst>
              <a:gd name="adj" fmla="val 0"/>
            </a:avLst>
          </a:prstGeom>
          <a:noFill/>
          <a:ln>
            <a:noFill/>
          </a:ln>
        </p:spPr>
      </p:sp>
      <p:sp>
        <p:nvSpPr>
          <p:cNvPr id="250" name="Google Shape;250;p34"/>
          <p:cNvSpPr txBox="1">
            <a:spLocks noGrp="1"/>
          </p:cNvSpPr>
          <p:nvPr>
            <p:ph type="body" idx="4"/>
          </p:nvPr>
        </p:nvSpPr>
        <p:spPr>
          <a:xfrm>
            <a:off x="594748" y="4598572"/>
            <a:ext cx="6523627" cy="67579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solidFill>
                  <a:schemeClr val="dk1"/>
                </a:solidFill>
              </a:defRPr>
            </a:lvl1pPr>
            <a:lvl2pPr marL="914400" lvl="1" indent="-355600" algn="l">
              <a:lnSpc>
                <a:spcPct val="90000"/>
              </a:lnSpc>
              <a:spcBef>
                <a:spcPts val="0"/>
              </a:spcBef>
              <a:spcAft>
                <a:spcPts val="0"/>
              </a:spcAft>
              <a:buSzPts val="2000"/>
              <a:buChar char="⏤"/>
              <a:defRPr sz="2000"/>
            </a:lvl2pPr>
            <a:lvl3pPr marL="1371600" lvl="2" indent="-355600" algn="l">
              <a:lnSpc>
                <a:spcPct val="90000"/>
              </a:lnSpc>
              <a:spcBef>
                <a:spcPts val="0"/>
              </a:spcBef>
              <a:spcAft>
                <a:spcPts val="0"/>
              </a:spcAft>
              <a:buSzPts val="2000"/>
              <a:buChar char="⏤"/>
              <a:defRPr/>
            </a:lvl3pPr>
            <a:lvl4pPr marL="1828800" lvl="3" indent="-355600" algn="l">
              <a:lnSpc>
                <a:spcPct val="90000"/>
              </a:lnSpc>
              <a:spcBef>
                <a:spcPts val="0"/>
              </a:spcBef>
              <a:spcAft>
                <a:spcPts val="0"/>
              </a:spcAft>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Заголовок+скриншот">
  <p:cSld name="Заголовок+скриншот">
    <p:spTree>
      <p:nvGrpSpPr>
        <p:cNvPr id="1" name="Shape 251"/>
        <p:cNvGrpSpPr/>
        <p:nvPr/>
      </p:nvGrpSpPr>
      <p:grpSpPr>
        <a:xfrm>
          <a:off x="0" y="0"/>
          <a:ext cx="0" cy="0"/>
          <a:chOff x="0" y="0"/>
          <a:chExt cx="0" cy="0"/>
        </a:xfrm>
      </p:grpSpPr>
      <p:sp>
        <p:nvSpPr>
          <p:cNvPr id="252" name="Google Shape;252;p35"/>
          <p:cNvSpPr>
            <a:spLocks noGrp="1"/>
          </p:cNvSpPr>
          <p:nvPr>
            <p:ph type="pic" idx="2"/>
          </p:nvPr>
        </p:nvSpPr>
        <p:spPr>
          <a:xfrm>
            <a:off x="587375" y="2020957"/>
            <a:ext cx="11017250" cy="4144892"/>
          </a:xfrm>
          <a:prstGeom prst="rect">
            <a:avLst/>
          </a:prstGeom>
          <a:noFill/>
          <a:ln>
            <a:noFill/>
          </a:ln>
        </p:spPr>
      </p:sp>
      <p:sp>
        <p:nvSpPr>
          <p:cNvPr id="253" name="Google Shape;253;p35"/>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2pPr>
            <a:lvl3pPr lvl="2"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3pPr>
            <a:lvl4pPr lvl="3"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4pPr>
            <a:lvl5pPr lvl="4"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5pPr>
            <a:lvl6pPr lvl="5"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6pPr>
            <a:lvl7pPr lvl="6"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7pPr>
            <a:lvl8pPr lvl="7"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8pPr>
            <a:lvl9pPr lvl="8"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Разноформатные скрины">
  <p:cSld name="Разноформатные скрины">
    <p:spTree>
      <p:nvGrpSpPr>
        <p:cNvPr id="1" name="Shape 254"/>
        <p:cNvGrpSpPr/>
        <p:nvPr/>
      </p:nvGrpSpPr>
      <p:grpSpPr>
        <a:xfrm>
          <a:off x="0" y="0"/>
          <a:ext cx="0" cy="0"/>
          <a:chOff x="0" y="0"/>
          <a:chExt cx="0" cy="0"/>
        </a:xfrm>
      </p:grpSpPr>
      <p:sp>
        <p:nvSpPr>
          <p:cNvPr id="255" name="Google Shape;255;p36"/>
          <p:cNvSpPr>
            <a:spLocks noGrp="1"/>
          </p:cNvSpPr>
          <p:nvPr>
            <p:ph type="pic" idx="2"/>
          </p:nvPr>
        </p:nvSpPr>
        <p:spPr>
          <a:xfrm>
            <a:off x="7004304" y="584200"/>
            <a:ext cx="4600320" cy="5581649"/>
          </a:xfrm>
          <a:prstGeom prst="roundRect">
            <a:avLst>
              <a:gd name="adj" fmla="val 3731"/>
            </a:avLst>
          </a:prstGeom>
          <a:solidFill>
            <a:schemeClr val="lt1"/>
          </a:solidFill>
          <a:ln w="19050" cap="flat" cmpd="sng">
            <a:solidFill>
              <a:schemeClr val="dk1">
                <a:alpha val="20000"/>
              </a:schemeClr>
            </a:solidFill>
            <a:prstDash val="solid"/>
            <a:round/>
            <a:headEnd type="none" w="sm" len="sm"/>
            <a:tailEnd type="none" w="sm" len="sm"/>
          </a:ln>
          <a:effectLst>
            <a:outerShdw blurRad="317500" dist="63500" dir="5400000" algn="ctr" rotWithShape="0">
              <a:srgbClr val="595959">
                <a:alpha val="20000"/>
              </a:srgbClr>
            </a:outerShdw>
          </a:effectLst>
        </p:spPr>
      </p:sp>
      <p:sp>
        <p:nvSpPr>
          <p:cNvPr id="256" name="Google Shape;256;p36"/>
          <p:cNvSpPr>
            <a:spLocks noGrp="1"/>
          </p:cNvSpPr>
          <p:nvPr>
            <p:ph type="pic" idx="3"/>
          </p:nvPr>
        </p:nvSpPr>
        <p:spPr>
          <a:xfrm>
            <a:off x="587374" y="584200"/>
            <a:ext cx="6069458" cy="3603752"/>
          </a:xfrm>
          <a:prstGeom prst="roundRect">
            <a:avLst>
              <a:gd name="adj" fmla="val 5374"/>
            </a:avLst>
          </a:prstGeom>
          <a:solidFill>
            <a:schemeClr val="lt1"/>
          </a:solidFill>
          <a:ln w="19050" cap="flat" cmpd="sng">
            <a:solidFill>
              <a:schemeClr val="dk1">
                <a:alpha val="20000"/>
              </a:schemeClr>
            </a:solidFill>
            <a:prstDash val="solid"/>
            <a:round/>
            <a:headEnd type="none" w="sm" len="sm"/>
            <a:tailEnd type="none" w="sm" len="sm"/>
          </a:ln>
          <a:effectLst>
            <a:outerShdw blurRad="317500" dist="63500" dir="5400000" algn="ctr" rotWithShape="0">
              <a:srgbClr val="595959">
                <a:alpha val="20000"/>
              </a:srgbClr>
            </a:outerShdw>
          </a:effectLst>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 тезиса на слайде">
  <p:cSld name="2 тезиса на слайде">
    <p:spTree>
      <p:nvGrpSpPr>
        <p:cNvPr id="1" name="Shape 257"/>
        <p:cNvGrpSpPr/>
        <p:nvPr/>
      </p:nvGrpSpPr>
      <p:grpSpPr>
        <a:xfrm>
          <a:off x="0" y="0"/>
          <a:ext cx="0" cy="0"/>
          <a:chOff x="0" y="0"/>
          <a:chExt cx="0" cy="0"/>
        </a:xfrm>
      </p:grpSpPr>
      <p:sp>
        <p:nvSpPr>
          <p:cNvPr id="258" name="Google Shape;258;p37"/>
          <p:cNvSpPr txBox="1">
            <a:spLocks noGrp="1"/>
          </p:cNvSpPr>
          <p:nvPr>
            <p:ph type="body" idx="1"/>
          </p:nvPr>
        </p:nvSpPr>
        <p:spPr>
          <a:xfrm>
            <a:off x="587375" y="1115711"/>
            <a:ext cx="6943247" cy="1588744"/>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37"/>
          <p:cNvSpPr txBox="1">
            <a:spLocks noGrp="1"/>
          </p:cNvSpPr>
          <p:nvPr>
            <p:ph type="body" idx="2"/>
          </p:nvPr>
        </p:nvSpPr>
        <p:spPr>
          <a:xfrm>
            <a:off x="4663429" y="3429000"/>
            <a:ext cx="6943247" cy="1588744"/>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 фактов">
  <p:cSld name="4 факта">
    <p:spTree>
      <p:nvGrpSpPr>
        <p:cNvPr id="1" name="Shape 260"/>
        <p:cNvGrpSpPr/>
        <p:nvPr/>
      </p:nvGrpSpPr>
      <p:grpSpPr>
        <a:xfrm>
          <a:off x="0" y="0"/>
          <a:ext cx="0" cy="0"/>
          <a:chOff x="0" y="0"/>
          <a:chExt cx="0" cy="0"/>
        </a:xfrm>
      </p:grpSpPr>
      <p:sp>
        <p:nvSpPr>
          <p:cNvPr id="261" name="Google Shape;261;p38"/>
          <p:cNvSpPr txBox="1">
            <a:spLocks noGrp="1"/>
          </p:cNvSpPr>
          <p:nvPr>
            <p:ph type="subTitle" idx="1"/>
          </p:nvPr>
        </p:nvSpPr>
        <p:spPr>
          <a:xfrm>
            <a:off x="600231" y="4328998"/>
            <a:ext cx="3240000" cy="108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None/>
              <a:defRPr sz="1600">
                <a:solidFill>
                  <a:schemeClr val="dk1"/>
                </a:solidFill>
              </a:defRPr>
            </a:lvl1pPr>
            <a:lvl2pPr lvl="1" algn="ctr">
              <a:lnSpc>
                <a:spcPct val="90000"/>
              </a:lnSpc>
              <a:spcBef>
                <a:spcPts val="0"/>
              </a:spcBef>
              <a:spcAft>
                <a:spcPts val="0"/>
              </a:spcAft>
              <a:buSzPts val="2000"/>
              <a:buNone/>
              <a:defRPr sz="2000"/>
            </a:lvl2pPr>
            <a:lvl3pPr lvl="2" algn="ctr">
              <a:lnSpc>
                <a:spcPct val="90000"/>
              </a:lnSpc>
              <a:spcBef>
                <a:spcPts val="0"/>
              </a:spcBef>
              <a:spcAft>
                <a:spcPts val="0"/>
              </a:spcAft>
              <a:buSzPts val="1800"/>
              <a:buNone/>
              <a:defRPr sz="1800"/>
            </a:lvl3pPr>
            <a:lvl4pPr lvl="3" algn="ctr">
              <a:lnSpc>
                <a:spcPct val="90000"/>
              </a:lnSpc>
              <a:spcBef>
                <a:spcPts val="0"/>
              </a:spcBef>
              <a:spcAft>
                <a:spcPts val="0"/>
              </a:spcAft>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2" name="Google Shape;262;p38"/>
          <p:cNvSpPr txBox="1">
            <a:spLocks noGrp="1"/>
          </p:cNvSpPr>
          <p:nvPr>
            <p:ph type="body" idx="2"/>
          </p:nvPr>
        </p:nvSpPr>
        <p:spPr>
          <a:xfrm>
            <a:off x="4362301" y="3533709"/>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38"/>
          <p:cNvSpPr txBox="1">
            <a:spLocks noGrp="1"/>
          </p:cNvSpPr>
          <p:nvPr>
            <p:ph type="body" idx="3"/>
          </p:nvPr>
        </p:nvSpPr>
        <p:spPr>
          <a:xfrm>
            <a:off x="8148863" y="4790663"/>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38"/>
          <p:cNvSpPr txBox="1">
            <a:spLocks noGrp="1"/>
          </p:cNvSpPr>
          <p:nvPr>
            <p:ph type="body" idx="4"/>
          </p:nvPr>
        </p:nvSpPr>
        <p:spPr>
          <a:xfrm>
            <a:off x="600231" y="3358933"/>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265" name="Google Shape;265;p38"/>
          <p:cNvSpPr txBox="1">
            <a:spLocks noGrp="1"/>
          </p:cNvSpPr>
          <p:nvPr>
            <p:ph type="body" idx="5"/>
          </p:nvPr>
        </p:nvSpPr>
        <p:spPr>
          <a:xfrm>
            <a:off x="4362302" y="2550355"/>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266" name="Google Shape;266;p38"/>
          <p:cNvSpPr txBox="1">
            <a:spLocks noGrp="1"/>
          </p:cNvSpPr>
          <p:nvPr>
            <p:ph type="body" idx="6"/>
          </p:nvPr>
        </p:nvSpPr>
        <p:spPr>
          <a:xfrm>
            <a:off x="8148863" y="3809879"/>
            <a:ext cx="648208" cy="901891"/>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267" name="Google Shape;267;p38"/>
          <p:cNvSpPr txBox="1">
            <a:spLocks noGrp="1"/>
          </p:cNvSpPr>
          <p:nvPr>
            <p:ph type="body" idx="7"/>
          </p:nvPr>
        </p:nvSpPr>
        <p:spPr>
          <a:xfrm>
            <a:off x="8148863" y="2350380"/>
            <a:ext cx="3240000" cy="108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38"/>
          <p:cNvSpPr txBox="1">
            <a:spLocks noGrp="1"/>
          </p:cNvSpPr>
          <p:nvPr>
            <p:ph type="body" idx="8"/>
          </p:nvPr>
        </p:nvSpPr>
        <p:spPr>
          <a:xfrm>
            <a:off x="8148863" y="1382737"/>
            <a:ext cx="648208" cy="90189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6000"/>
              <a:buNone/>
              <a:defRPr sz="6000" b="1">
                <a:solidFill>
                  <a:schemeClr val="dk1"/>
                </a:solidFill>
              </a:defRPr>
            </a:lvl1pPr>
            <a:lvl2pPr marL="914400" lvl="1" indent="-342900" algn="l">
              <a:lnSpc>
                <a:spcPct val="90000"/>
              </a:lnSpc>
              <a:spcBef>
                <a:spcPts val="0"/>
              </a:spcBef>
              <a:spcAft>
                <a:spcPts val="0"/>
              </a:spcAft>
              <a:buSzPts val="1800"/>
              <a:buChar char="⏤"/>
              <a:defRPr b="1"/>
            </a:lvl2pPr>
            <a:lvl3pPr marL="1371600" lvl="2" indent="-342900" algn="l">
              <a:lnSpc>
                <a:spcPct val="90000"/>
              </a:lnSpc>
              <a:spcBef>
                <a:spcPts val="0"/>
              </a:spcBef>
              <a:spcAft>
                <a:spcPts val="0"/>
              </a:spcAft>
              <a:buSzPts val="1800"/>
              <a:buChar char="⏤"/>
              <a:defRPr b="1"/>
            </a:lvl3pPr>
            <a:lvl4pPr marL="1828800" lvl="3" indent="-342900" algn="l">
              <a:lnSpc>
                <a:spcPct val="90000"/>
              </a:lnSpc>
              <a:spcBef>
                <a:spcPts val="0"/>
              </a:spcBef>
              <a:spcAft>
                <a:spcPts val="0"/>
              </a:spcAft>
              <a:buSzPts val="1800"/>
              <a:buChar char="⏤"/>
              <a:defRPr b="1"/>
            </a:lvl4pPr>
            <a:lvl5pPr marL="2286000" lvl="4" indent="-342900" algn="l">
              <a:lnSpc>
                <a:spcPct val="90000"/>
              </a:lnSpc>
              <a:spcBef>
                <a:spcPts val="500"/>
              </a:spcBef>
              <a:spcAft>
                <a:spcPts val="0"/>
              </a:spcAft>
              <a:buClr>
                <a:schemeClr val="dk1"/>
              </a:buClr>
              <a:buSzPts val="1800"/>
              <a:buChar char="•"/>
              <a:defRPr b="1"/>
            </a:lvl5pPr>
            <a:lvl6pPr marL="2743200" lvl="5" indent="-342900" algn="l">
              <a:lnSpc>
                <a:spcPct val="90000"/>
              </a:lnSpc>
              <a:spcBef>
                <a:spcPts val="500"/>
              </a:spcBef>
              <a:spcAft>
                <a:spcPts val="0"/>
              </a:spcAft>
              <a:buClr>
                <a:schemeClr val="dk1"/>
              </a:buClr>
              <a:buSzPts val="1800"/>
              <a:buChar char="•"/>
              <a:defRPr b="1"/>
            </a:lvl6pPr>
            <a:lvl7pPr marL="3200400" lvl="6" indent="-342900" algn="l">
              <a:lnSpc>
                <a:spcPct val="90000"/>
              </a:lnSpc>
              <a:spcBef>
                <a:spcPts val="500"/>
              </a:spcBef>
              <a:spcAft>
                <a:spcPts val="0"/>
              </a:spcAft>
              <a:buClr>
                <a:schemeClr val="dk1"/>
              </a:buClr>
              <a:buSzPts val="1800"/>
              <a:buChar char="•"/>
              <a:defRPr b="1"/>
            </a:lvl7pPr>
            <a:lvl8pPr marL="3657600" lvl="7" indent="-342900" algn="l">
              <a:lnSpc>
                <a:spcPct val="90000"/>
              </a:lnSpc>
              <a:spcBef>
                <a:spcPts val="500"/>
              </a:spcBef>
              <a:spcAft>
                <a:spcPts val="0"/>
              </a:spcAft>
              <a:buClr>
                <a:schemeClr val="dk1"/>
              </a:buClr>
              <a:buSzPts val="1800"/>
              <a:buChar char="•"/>
              <a:defRPr b="1"/>
            </a:lvl8pPr>
            <a:lvl9pPr marL="4114800" lvl="8" indent="-342900" algn="l">
              <a:lnSpc>
                <a:spcPct val="90000"/>
              </a:lnSpc>
              <a:spcBef>
                <a:spcPts val="500"/>
              </a:spcBef>
              <a:spcAft>
                <a:spcPts val="0"/>
              </a:spcAft>
              <a:buClr>
                <a:schemeClr val="dk1"/>
              </a:buClr>
              <a:buSzPts val="1800"/>
              <a:buChar char="•"/>
              <a:defRPr b="1"/>
            </a:lvl9pPr>
          </a:lstStyle>
          <a:p>
            <a:endParaRPr/>
          </a:p>
        </p:txBody>
      </p:sp>
      <p:sp>
        <p:nvSpPr>
          <p:cNvPr id="269" name="Google Shape;269;p38"/>
          <p:cNvSpPr txBox="1">
            <a:spLocks noGrp="1"/>
          </p:cNvSpPr>
          <p:nvPr>
            <p:ph type="title"/>
          </p:nvPr>
        </p:nvSpPr>
        <p:spPr>
          <a:xfrm>
            <a:off x="587375" y="584200"/>
            <a:ext cx="11017249"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b="0"/>
            </a:lvl2pPr>
            <a:lvl3pPr lvl="2" algn="l">
              <a:lnSpc>
                <a:spcPct val="100000"/>
              </a:lnSpc>
              <a:spcBef>
                <a:spcPts val="0"/>
              </a:spcBef>
              <a:spcAft>
                <a:spcPts val="0"/>
              </a:spcAft>
              <a:buSzPts val="1400"/>
              <a:buNone/>
              <a:defRPr b="0"/>
            </a:lvl3pPr>
            <a:lvl4pPr lvl="3" algn="l">
              <a:lnSpc>
                <a:spcPct val="100000"/>
              </a:lnSpc>
              <a:spcBef>
                <a:spcPts val="0"/>
              </a:spcBef>
              <a:spcAft>
                <a:spcPts val="0"/>
              </a:spcAft>
              <a:buSzPts val="1400"/>
              <a:buNone/>
              <a:defRPr b="0"/>
            </a:lvl4pPr>
            <a:lvl5pPr lvl="4" algn="l">
              <a:lnSpc>
                <a:spcPct val="100000"/>
              </a:lnSpc>
              <a:spcBef>
                <a:spcPts val="0"/>
              </a:spcBef>
              <a:spcAft>
                <a:spcPts val="0"/>
              </a:spcAft>
              <a:buSzPts val="1400"/>
              <a:buNone/>
              <a:defRPr b="0"/>
            </a:lvl5pPr>
            <a:lvl6pPr lvl="5" algn="l">
              <a:lnSpc>
                <a:spcPct val="100000"/>
              </a:lnSpc>
              <a:spcBef>
                <a:spcPts val="0"/>
              </a:spcBef>
              <a:spcAft>
                <a:spcPts val="0"/>
              </a:spcAft>
              <a:buSzPts val="1400"/>
              <a:buNone/>
              <a:defRPr b="0"/>
            </a:lvl6pPr>
            <a:lvl7pPr lvl="6" algn="l">
              <a:lnSpc>
                <a:spcPct val="100000"/>
              </a:lnSpc>
              <a:spcBef>
                <a:spcPts val="0"/>
              </a:spcBef>
              <a:spcAft>
                <a:spcPts val="0"/>
              </a:spcAft>
              <a:buSzPts val="1400"/>
              <a:buNone/>
              <a:defRPr b="0"/>
            </a:lvl7pPr>
            <a:lvl8pPr lvl="7" algn="l">
              <a:lnSpc>
                <a:spcPct val="100000"/>
              </a:lnSpc>
              <a:spcBef>
                <a:spcPts val="0"/>
              </a:spcBef>
              <a:spcAft>
                <a:spcPts val="0"/>
              </a:spcAft>
              <a:buSzPts val="1400"/>
              <a:buNone/>
              <a:defRPr b="0"/>
            </a:lvl8pPr>
            <a:lvl9pPr lvl="8" algn="l">
              <a:lnSpc>
                <a:spcPct val="100000"/>
              </a:lnSpc>
              <a:spcBef>
                <a:spcPts val="0"/>
              </a:spcBef>
              <a:spcAft>
                <a:spcPts val="0"/>
              </a:spcAft>
              <a:buSzPts val="1400"/>
              <a:buNone/>
              <a:defRPr b="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 фото вертик">
  <p:cSld name="1_ фото вертик">
    <p:spTree>
      <p:nvGrpSpPr>
        <p:cNvPr id="1" name="Shape 270"/>
        <p:cNvGrpSpPr/>
        <p:nvPr/>
      </p:nvGrpSpPr>
      <p:grpSpPr>
        <a:xfrm>
          <a:off x="0" y="0"/>
          <a:ext cx="0" cy="0"/>
          <a:chOff x="0" y="0"/>
          <a:chExt cx="0" cy="0"/>
        </a:xfrm>
      </p:grpSpPr>
      <p:sp>
        <p:nvSpPr>
          <p:cNvPr id="271" name="Google Shape;271;p39"/>
          <p:cNvSpPr txBox="1">
            <a:spLocks noGrp="1"/>
          </p:cNvSpPr>
          <p:nvPr>
            <p:ph type="body" idx="1"/>
          </p:nvPr>
        </p:nvSpPr>
        <p:spPr>
          <a:xfrm>
            <a:off x="587376" y="2528888"/>
            <a:ext cx="7127874" cy="36217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55600" algn="l">
              <a:lnSpc>
                <a:spcPct val="90000"/>
              </a:lnSpc>
              <a:spcBef>
                <a:spcPts val="0"/>
              </a:spcBef>
              <a:spcAft>
                <a:spcPts val="0"/>
              </a:spcAft>
              <a:buSzPts val="2000"/>
              <a:buChar char="⏤"/>
              <a:defRPr sz="2000"/>
            </a:lvl2pPr>
            <a:lvl3pPr marL="1371600" lvl="2" indent="-355600" algn="l">
              <a:lnSpc>
                <a:spcPct val="90000"/>
              </a:lnSpc>
              <a:spcBef>
                <a:spcPts val="0"/>
              </a:spcBef>
              <a:spcAft>
                <a:spcPts val="0"/>
              </a:spcAft>
              <a:buSzPts val="2000"/>
              <a:buChar char="⏤"/>
              <a:defRPr/>
            </a:lvl3pPr>
            <a:lvl4pPr marL="1828800" lvl="3" indent="-355600" algn="l">
              <a:lnSpc>
                <a:spcPct val="90000"/>
              </a:lnSpc>
              <a:spcBef>
                <a:spcPts val="0"/>
              </a:spcBef>
              <a:spcAft>
                <a:spcPts val="0"/>
              </a:spcAft>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2" name="Google Shape;272;p39"/>
          <p:cNvSpPr txBox="1">
            <a:spLocks noGrp="1"/>
          </p:cNvSpPr>
          <p:nvPr>
            <p:ph type="title"/>
          </p:nvPr>
        </p:nvSpPr>
        <p:spPr>
          <a:xfrm>
            <a:off x="587376" y="584200"/>
            <a:ext cx="7127874" cy="1257852"/>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2pPr>
            <a:lvl3pPr lvl="2"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3pPr>
            <a:lvl4pPr lvl="3"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4pPr>
            <a:lvl5pPr lvl="4"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5pPr>
            <a:lvl6pPr lvl="5"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6pPr>
            <a:lvl7pPr lvl="6"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7pPr>
            <a:lvl8pPr lvl="7"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8pPr>
            <a:lvl9pPr lvl="8"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9pPr>
          </a:lstStyle>
          <a:p>
            <a:endParaRPr/>
          </a:p>
        </p:txBody>
      </p:sp>
      <p:sp>
        <p:nvSpPr>
          <p:cNvPr id="273" name="Google Shape;273;p39"/>
          <p:cNvSpPr>
            <a:spLocks noGrp="1"/>
          </p:cNvSpPr>
          <p:nvPr>
            <p:ph type="pic" idx="2"/>
          </p:nvPr>
        </p:nvSpPr>
        <p:spPr>
          <a:xfrm>
            <a:off x="8112626" y="587200"/>
            <a:ext cx="3491999" cy="5573700"/>
          </a:xfrm>
          <a:prstGeom prst="roundRect">
            <a:avLst>
              <a:gd name="adj" fmla="val 16667"/>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фото 1 1">
  <p:cSld name="2 фото_2">
    <p:spTree>
      <p:nvGrpSpPr>
        <p:cNvPr id="1" name="Shape 274"/>
        <p:cNvGrpSpPr/>
        <p:nvPr/>
      </p:nvGrpSpPr>
      <p:grpSpPr>
        <a:xfrm>
          <a:off x="0" y="0"/>
          <a:ext cx="0" cy="0"/>
          <a:chOff x="0" y="0"/>
          <a:chExt cx="0" cy="0"/>
        </a:xfrm>
      </p:grpSpPr>
      <p:sp>
        <p:nvSpPr>
          <p:cNvPr id="275" name="Google Shape;275;p40"/>
          <p:cNvSpPr>
            <a:spLocks noGrp="1"/>
          </p:cNvSpPr>
          <p:nvPr>
            <p:ph type="pic" idx="2"/>
          </p:nvPr>
        </p:nvSpPr>
        <p:spPr>
          <a:xfrm>
            <a:off x="8112626" y="587200"/>
            <a:ext cx="3491999" cy="5573700"/>
          </a:xfrm>
          <a:prstGeom prst="roundRect">
            <a:avLst>
              <a:gd name="adj" fmla="val 16667"/>
            </a:avLst>
          </a:prstGeom>
          <a:noFill/>
          <a:ln>
            <a:noFill/>
          </a:ln>
        </p:spPr>
      </p:sp>
      <p:sp>
        <p:nvSpPr>
          <p:cNvPr id="276" name="Google Shape;276;p40"/>
          <p:cNvSpPr>
            <a:spLocks noGrp="1"/>
          </p:cNvSpPr>
          <p:nvPr>
            <p:ph type="pic" idx="3"/>
          </p:nvPr>
        </p:nvSpPr>
        <p:spPr>
          <a:xfrm>
            <a:off x="587375" y="587376"/>
            <a:ext cx="7238849" cy="5573700"/>
          </a:xfrm>
          <a:prstGeom prst="roundRect">
            <a:avLst>
              <a:gd name="adj" fmla="val 16667"/>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23"/>
        <p:cNvGrpSpPr/>
        <p:nvPr/>
      </p:nvGrpSpPr>
      <p:grpSpPr>
        <a:xfrm>
          <a:off x="0" y="0"/>
          <a:ext cx="0" cy="0"/>
          <a:chOff x="0" y="0"/>
          <a:chExt cx="0" cy="0"/>
        </a:xfrm>
      </p:grpSpPr>
      <p:sp>
        <p:nvSpPr>
          <p:cNvPr id="24" name="Google Shape;24;p5"/>
          <p:cNvSpPr txBox="1">
            <a:spLocks noGrp="1"/>
          </p:cNvSpPr>
          <p:nvPr>
            <p:ph type="body" idx="1"/>
          </p:nvPr>
        </p:nvSpPr>
        <p:spPr>
          <a:xfrm>
            <a:off x="587375" y="584200"/>
            <a:ext cx="11017250" cy="558164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accent3"/>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Заголовок + текст в 3 колонки">
  <p:cSld name="Заголовок + текст в 3 колонки">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587375" y="584200"/>
            <a:ext cx="11017200" cy="12579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2pPr>
            <a:lvl3pPr lvl="2"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3pPr>
            <a:lvl4pPr lvl="3"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4pPr>
            <a:lvl5pPr lvl="4"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5pPr>
            <a:lvl6pPr lvl="5"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6pPr>
            <a:lvl7pPr lvl="6"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7pPr>
            <a:lvl8pPr lvl="7"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8pPr>
            <a:lvl9pPr lvl="8" algn="l">
              <a:lnSpc>
                <a:spcPct val="100000"/>
              </a:lnSpc>
              <a:spcBef>
                <a:spcPts val="0"/>
              </a:spcBef>
              <a:spcAft>
                <a:spcPts val="0"/>
              </a:spcAft>
              <a:buSzPts val="1400"/>
              <a:buFont typeface="Geologica Medium"/>
              <a:buNone/>
              <a:defRPr>
                <a:latin typeface="Geologica Medium"/>
                <a:ea typeface="Geologica Medium"/>
                <a:cs typeface="Geologica Medium"/>
                <a:sym typeface="Geologica Medium"/>
              </a:defRPr>
            </a:lvl9pPr>
          </a:lstStyle>
          <a:p>
            <a:endParaRPr/>
          </a:p>
        </p:txBody>
      </p:sp>
      <p:sp>
        <p:nvSpPr>
          <p:cNvPr id="279" name="Google Shape;279;p41"/>
          <p:cNvSpPr txBox="1">
            <a:spLocks noGrp="1"/>
          </p:cNvSpPr>
          <p:nvPr>
            <p:ph type="body" idx="1"/>
          </p:nvPr>
        </p:nvSpPr>
        <p:spPr>
          <a:xfrm>
            <a:off x="4195798"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80" name="Google Shape;280;p41"/>
          <p:cNvSpPr txBox="1">
            <a:spLocks noGrp="1"/>
          </p:cNvSpPr>
          <p:nvPr>
            <p:ph type="body" idx="2"/>
          </p:nvPr>
        </p:nvSpPr>
        <p:spPr>
          <a:xfrm>
            <a:off x="7793104"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
        <p:nvSpPr>
          <p:cNvPr id="281" name="Google Shape;281;p41"/>
          <p:cNvSpPr txBox="1">
            <a:spLocks noGrp="1"/>
          </p:cNvSpPr>
          <p:nvPr>
            <p:ph type="body" idx="3"/>
          </p:nvPr>
        </p:nvSpPr>
        <p:spPr>
          <a:xfrm>
            <a:off x="586324" y="4529684"/>
            <a:ext cx="2884488" cy="16361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90000"/>
              </a:lnSpc>
              <a:spcBef>
                <a:spcPts val="0"/>
              </a:spcBef>
              <a:spcAft>
                <a:spcPts val="0"/>
              </a:spcAft>
              <a:buSzPts val="1600"/>
              <a:buChar char="⏤"/>
              <a:defRPr sz="1600"/>
            </a:lvl2pPr>
            <a:lvl3pPr marL="1371600" lvl="2" indent="-330200" algn="l">
              <a:lnSpc>
                <a:spcPct val="90000"/>
              </a:lnSpc>
              <a:spcBef>
                <a:spcPts val="0"/>
              </a:spcBef>
              <a:spcAft>
                <a:spcPts val="0"/>
              </a:spcAft>
              <a:buSzPts val="1600"/>
              <a:buChar char="⏤"/>
              <a:defRPr sz="1600"/>
            </a:lvl3pPr>
            <a:lvl4pPr marL="1828800" lvl="3" indent="-330200" algn="l">
              <a:lnSpc>
                <a:spcPct val="90000"/>
              </a:lnSpc>
              <a:spcBef>
                <a:spcPts val="0"/>
              </a:spcBef>
              <a:spcAft>
                <a:spcPts val="0"/>
              </a:spcAft>
              <a:buSzPts val="1600"/>
              <a:buChar char="⏤"/>
              <a:defRPr/>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Заголовок в 1 строку + список">
  <p:cSld name="Заголовок в 1 строку + список">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587375" y="2528889"/>
            <a:ext cx="11017250" cy="3636962"/>
          </a:xfrm>
          <a:prstGeom prst="rect">
            <a:avLst/>
          </a:prstGeom>
          <a:noFill/>
          <a:ln>
            <a:noFill/>
          </a:ln>
        </p:spPr>
        <p:txBody>
          <a:bodyPr spcFirstLastPara="1" wrap="square" lIns="0" tIns="45700" rIns="91425" bIns="45700" anchor="t" anchorCtr="0">
            <a:noAutofit/>
          </a:bodyPr>
          <a:lstStyle>
            <a:lvl1pPr marL="457200" lvl="0" indent="-355600" algn="l">
              <a:lnSpc>
                <a:spcPct val="100000"/>
              </a:lnSpc>
              <a:spcBef>
                <a:spcPts val="0"/>
              </a:spcBef>
              <a:spcAft>
                <a:spcPts val="0"/>
              </a:spcAft>
              <a:buClr>
                <a:schemeClr val="dk1"/>
              </a:buClr>
              <a:buSzPts val="2000"/>
              <a:buChar char="•"/>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6"/>
          <p:cNvSpPr txBox="1">
            <a:spLocks noGrp="1"/>
          </p:cNvSpPr>
          <p:nvPr>
            <p:ph type="title"/>
          </p:nvPr>
        </p:nvSpPr>
        <p:spPr>
          <a:xfrm>
            <a:off x="587375" y="584200"/>
            <a:ext cx="11017249" cy="122396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 + текст 2 колонки">
  <p:cSld name="Заголовок + текст 2 колонки">
    <p:spTree>
      <p:nvGrpSpPr>
        <p:cNvPr id="1" name="Shape 28"/>
        <p:cNvGrpSpPr/>
        <p:nvPr/>
      </p:nvGrpSpPr>
      <p:grpSpPr>
        <a:xfrm>
          <a:off x="0" y="0"/>
          <a:ext cx="0" cy="0"/>
          <a:chOff x="0" y="0"/>
          <a:chExt cx="0" cy="0"/>
        </a:xfrm>
      </p:grpSpPr>
      <p:sp>
        <p:nvSpPr>
          <p:cNvPr id="29" name="Google Shape;29;p7"/>
          <p:cNvSpPr txBox="1">
            <a:spLocks noGrp="1"/>
          </p:cNvSpPr>
          <p:nvPr>
            <p:ph type="body" idx="1"/>
          </p:nvPr>
        </p:nvSpPr>
        <p:spPr>
          <a:xfrm>
            <a:off x="587374" y="2528888"/>
            <a:ext cx="5220000" cy="36369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7"/>
          <p:cNvSpPr txBox="1">
            <a:spLocks noGrp="1"/>
          </p:cNvSpPr>
          <p:nvPr>
            <p:ph type="body" idx="2"/>
          </p:nvPr>
        </p:nvSpPr>
        <p:spPr>
          <a:xfrm>
            <a:off x="6384624" y="2528888"/>
            <a:ext cx="5220000" cy="36369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7"/>
          <p:cNvSpPr txBox="1">
            <a:spLocks noGrp="1"/>
          </p:cNvSpPr>
          <p:nvPr>
            <p:ph type="title"/>
          </p:nvPr>
        </p:nvSpPr>
        <p:spPr>
          <a:xfrm>
            <a:off x="587375" y="584200"/>
            <a:ext cx="11017249" cy="122396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итульный слайд 3">
  <p:cSld name="Титул 2">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94749" y="584200"/>
            <a:ext cx="5400000" cy="30138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34" name="Google Shape;34;p8"/>
          <p:cNvSpPr>
            <a:spLocks noGrp="1"/>
          </p:cNvSpPr>
          <p:nvPr>
            <p:ph type="pic" idx="2"/>
          </p:nvPr>
        </p:nvSpPr>
        <p:spPr>
          <a:xfrm>
            <a:off x="7098224" y="584200"/>
            <a:ext cx="4500000" cy="5581649"/>
          </a:xfrm>
          <a:prstGeom prst="roundRect">
            <a:avLst>
              <a:gd name="adj" fmla="val 16667"/>
            </a:avLst>
          </a:prstGeom>
          <a:noFill/>
          <a:ln>
            <a:noFill/>
          </a:ln>
        </p:spPr>
      </p:sp>
      <p:sp>
        <p:nvSpPr>
          <p:cNvPr id="35" name="Google Shape;35;p8"/>
          <p:cNvSpPr txBox="1">
            <a:spLocks noGrp="1"/>
          </p:cNvSpPr>
          <p:nvPr>
            <p:ph type="body" idx="1"/>
          </p:nvPr>
        </p:nvSpPr>
        <p:spPr>
          <a:xfrm>
            <a:off x="594748" y="4218108"/>
            <a:ext cx="5400000" cy="348933"/>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Clr>
                <a:schemeClr val="dk1"/>
              </a:buClr>
              <a:buSzPts val="2000"/>
              <a:buNone/>
              <a:defRPr sz="20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3"/>
          </p:nvPr>
        </p:nvSpPr>
        <p:spPr>
          <a:xfrm>
            <a:off x="594748" y="4598572"/>
            <a:ext cx="5399999" cy="675793"/>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Clr>
                <a:schemeClr val="dk1"/>
              </a:buClr>
              <a:buSzPts val="2000"/>
              <a:buNone/>
              <a:defRPr sz="20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8"/>
          <p:cNvPicPr preferRelativeResize="0"/>
          <p:nvPr/>
        </p:nvPicPr>
        <p:blipFill rotWithShape="1">
          <a:blip r:embed="rId2">
            <a:alphaModFix/>
          </a:blip>
          <a:srcRect/>
          <a:stretch/>
        </p:blipFill>
        <p:spPr>
          <a:xfrm>
            <a:off x="560871" y="5935162"/>
            <a:ext cx="1130919" cy="2997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Финальный слайд">
  <p:cSld name="Титул 3">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a:stretch/>
        </p:blipFill>
        <p:spPr>
          <a:xfrm>
            <a:off x="560871" y="5935162"/>
            <a:ext cx="1130919" cy="299762"/>
          </a:xfrm>
          <a:prstGeom prst="rect">
            <a:avLst/>
          </a:prstGeom>
          <a:noFill/>
          <a:ln>
            <a:noFill/>
          </a:ln>
        </p:spPr>
      </p:pic>
      <p:sp>
        <p:nvSpPr>
          <p:cNvPr id="40" name="Google Shape;40;p9"/>
          <p:cNvSpPr txBox="1">
            <a:spLocks noGrp="1"/>
          </p:cNvSpPr>
          <p:nvPr>
            <p:ph type="title"/>
          </p:nvPr>
        </p:nvSpPr>
        <p:spPr>
          <a:xfrm>
            <a:off x="594749" y="584200"/>
            <a:ext cx="7588468" cy="30138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41" name="Google Shape;41;p9"/>
          <p:cNvSpPr txBox="1">
            <a:spLocks noGrp="1"/>
          </p:cNvSpPr>
          <p:nvPr>
            <p:ph type="body" idx="1"/>
          </p:nvPr>
        </p:nvSpPr>
        <p:spPr>
          <a:xfrm>
            <a:off x="8183217" y="5875893"/>
            <a:ext cx="3421408" cy="291933"/>
          </a:xfrm>
          <a:prstGeom prst="rect">
            <a:avLst/>
          </a:prstGeom>
          <a:noFill/>
          <a:ln>
            <a:noFill/>
          </a:ln>
        </p:spPr>
        <p:txBody>
          <a:bodyPr spcFirstLastPara="1" wrap="square" lIns="0" tIns="45700" rIns="0" bIns="45700" anchor="ctr" anchorCtr="0">
            <a:noAutofit/>
          </a:bodyPr>
          <a:lstStyle>
            <a:lvl1pPr marL="457200" lvl="0" indent="-228600" algn="r">
              <a:lnSpc>
                <a:spcPct val="90000"/>
              </a:lnSpc>
              <a:spcBef>
                <a:spcPts val="1000"/>
              </a:spcBef>
              <a:spcAft>
                <a:spcPts val="0"/>
              </a:spcAft>
              <a:buClr>
                <a:schemeClr val="dk1"/>
              </a:buClr>
              <a:buSzPts val="1600"/>
              <a:buNone/>
              <a:defRPr sz="16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body" idx="2"/>
          </p:nvPr>
        </p:nvSpPr>
        <p:spPr>
          <a:xfrm>
            <a:off x="594748" y="4218108"/>
            <a:ext cx="5400000" cy="348933"/>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Clr>
                <a:schemeClr val="dk1"/>
              </a:buClr>
              <a:buSzPts val="2000"/>
              <a:buNone/>
              <a:defRPr sz="20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9"/>
          <p:cNvSpPr txBox="1">
            <a:spLocks noGrp="1"/>
          </p:cNvSpPr>
          <p:nvPr>
            <p:ph type="body" idx="3"/>
          </p:nvPr>
        </p:nvSpPr>
        <p:spPr>
          <a:xfrm>
            <a:off x="594748" y="4598572"/>
            <a:ext cx="5399999" cy="675793"/>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Clr>
                <a:schemeClr val="dk1"/>
              </a:buClr>
              <a:buSzPts val="2000"/>
              <a:buNone/>
              <a:defRPr sz="2000">
                <a:solidFill>
                  <a:schemeClr val="dk1"/>
                </a:solidFill>
              </a:defRPr>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Заголовок в 1 строку + текст">
  <p:cSld name="Заголовок в 1 строку + текст">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587375" y="584200"/>
            <a:ext cx="11017249" cy="122396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50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0"/>
          <p:cNvSpPr txBox="1">
            <a:spLocks noGrp="1"/>
          </p:cNvSpPr>
          <p:nvPr>
            <p:ph type="body" idx="1"/>
          </p:nvPr>
        </p:nvSpPr>
        <p:spPr>
          <a:xfrm>
            <a:off x="587375" y="2528888"/>
            <a:ext cx="11017250" cy="36369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None/>
              <a:defRPr sz="2000"/>
            </a:lvl1pPr>
            <a:lvl2pPr marL="914400" lvl="1" indent="-342900" algn="l">
              <a:lnSpc>
                <a:spcPct val="90000"/>
              </a:lnSpc>
              <a:spcBef>
                <a:spcPts val="0"/>
              </a:spcBef>
              <a:spcAft>
                <a:spcPts val="0"/>
              </a:spcAft>
              <a:buSzPts val="1800"/>
              <a:buChar char="⏤"/>
              <a:defRPr/>
            </a:lvl2pPr>
            <a:lvl3pPr marL="1371600" lvl="2" indent="-342900" algn="l">
              <a:lnSpc>
                <a:spcPct val="90000"/>
              </a:lnSpc>
              <a:spcBef>
                <a:spcPts val="0"/>
              </a:spcBef>
              <a:spcAft>
                <a:spcPts val="0"/>
              </a:spcAft>
              <a:buSzPts val="1800"/>
              <a:buChar char="⏤"/>
              <a:defRPr/>
            </a:lvl3pPr>
            <a:lvl4pPr marL="1828800" lvl="3" indent="-342900" algn="l">
              <a:lnSpc>
                <a:spcPct val="90000"/>
              </a:lnSpc>
              <a:spcBef>
                <a:spcPts val="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7375" y="584200"/>
            <a:ext cx="11017249" cy="1106488"/>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Montserrat"/>
              <a:buNone/>
              <a:defRPr sz="1800" b="1" i="0" u="none" strike="noStrike" cap="none">
                <a:solidFill>
                  <a:srgbClr val="000000"/>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87375" y="1825625"/>
            <a:ext cx="11017249" cy="4340225"/>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Montserrat"/>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0"/>
              </a:spcBef>
              <a:spcAft>
                <a:spcPts val="0"/>
              </a:spcAft>
              <a:buClr>
                <a:schemeClr val="dk1"/>
              </a:buClr>
              <a:buSzPts val="2000"/>
              <a:buFont typeface="Montserrat"/>
              <a:buChar char="⏤"/>
              <a:defRPr sz="2000" b="0" i="0" u="none" strike="noStrike" cap="none">
                <a:solidFill>
                  <a:schemeClr val="dk1"/>
                </a:solidFill>
                <a:latin typeface="Montserrat"/>
                <a:ea typeface="Montserrat"/>
                <a:cs typeface="Montserrat"/>
                <a:sym typeface="Montserrat"/>
              </a:defRPr>
            </a:lvl3pPr>
            <a:lvl4pPr marL="1828800" marR="0" lvl="3" indent="-330200" algn="l" rtl="0">
              <a:lnSpc>
                <a:spcPct val="90000"/>
              </a:lnSpc>
              <a:spcBef>
                <a:spcPts val="0"/>
              </a:spcBef>
              <a:spcAft>
                <a:spcPts val="0"/>
              </a:spcAft>
              <a:buClr>
                <a:schemeClr val="dk1"/>
              </a:buClr>
              <a:buSzPts val="1600"/>
              <a:buFont typeface="Montserrat"/>
              <a:buChar char="⏤"/>
              <a:defRPr sz="16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dt" idx="10"/>
          </p:nvPr>
        </p:nvSpPr>
        <p:spPr>
          <a:xfrm>
            <a:off x="587375" y="6356350"/>
            <a:ext cx="2743200" cy="365125"/>
          </a:xfrm>
          <a:prstGeom prst="rect">
            <a:avLst/>
          </a:prstGeom>
          <a:noFill/>
          <a:ln>
            <a:noFill/>
          </a:ln>
        </p:spPr>
        <p:txBody>
          <a:bodyPr spcFirstLastPara="1" wrap="square" lIns="0" tIns="45700" rIns="91425" bIns="45700" anchor="ctr" anchorCtr="0">
            <a:noAutofit/>
          </a:bodyPr>
          <a:lstStyle>
            <a:lvl1pPr marR="0" lvl="0" algn="l" rtl="0">
              <a:lnSpc>
                <a:spcPct val="100000"/>
              </a:lnSpc>
              <a:spcBef>
                <a:spcPts val="0"/>
              </a:spcBef>
              <a:spcAft>
                <a:spcPts val="0"/>
              </a:spcAft>
              <a:buClr>
                <a:srgbClr val="000000"/>
              </a:buClr>
              <a:buSzPts val="1400"/>
              <a:buFont typeface="Montserrat"/>
              <a:buNone/>
              <a:defRPr sz="12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Montserrat"/>
              <a:buNone/>
              <a:defRPr sz="12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Montserrat"/>
              <a:buNone/>
              <a:defRPr sz="1800" b="0" i="0" u="none" strike="noStrike" cap="none">
                <a:solidFill>
                  <a:schemeClr val="dk1"/>
                </a:solidFill>
                <a:latin typeface="Montserrat"/>
                <a:ea typeface="Montserrat"/>
                <a:cs typeface="Montserrat"/>
                <a:sym typeface="Montserrat"/>
              </a:defRPr>
            </a:lvl9pPr>
          </a:lstStyle>
          <a:p>
            <a:endParaRPr/>
          </a:p>
        </p:txBody>
      </p:sp>
      <p:sp>
        <p:nvSpPr>
          <p:cNvPr id="10" name="Google Shape;10;p1"/>
          <p:cNvSpPr txBox="1">
            <a:spLocks noGrp="1"/>
          </p:cNvSpPr>
          <p:nvPr>
            <p:ph type="sldNum" idx="12"/>
          </p:nvPr>
        </p:nvSpPr>
        <p:spPr>
          <a:xfrm>
            <a:off x="886142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kontur-csharper/clean-code" TargetMode="External"/><Relationship Id="rId4" Type="http://schemas.openxmlformats.org/officeDocument/2006/relationships/hyperlink" Target="https://github.com/kontur-courses/d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3.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4.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594750" y="584200"/>
            <a:ext cx="5400000" cy="154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CLEAN</a:t>
            </a:r>
            <a:endParaRPr/>
          </a:p>
          <a:p>
            <a:pPr marL="0" lvl="0" indent="0" algn="l" rtl="0">
              <a:lnSpc>
                <a:spcPct val="80000"/>
              </a:lnSpc>
              <a:spcBef>
                <a:spcPts val="0"/>
              </a:spcBef>
              <a:spcAft>
                <a:spcPts val="0"/>
              </a:spcAft>
              <a:buClr>
                <a:schemeClr val="dk1"/>
              </a:buClr>
              <a:buSzPts val="6000"/>
              <a:buFont typeface="Arial"/>
              <a:buNone/>
            </a:pPr>
            <a:r>
              <a:rPr lang="ru-RU"/>
              <a:t>CODE</a:t>
            </a:r>
            <a:endParaRPr/>
          </a:p>
        </p:txBody>
      </p:sp>
      <p:sp>
        <p:nvSpPr>
          <p:cNvPr id="287" name="Google Shape;287;p42"/>
          <p:cNvSpPr txBox="1">
            <a:spLocks noGrp="1"/>
          </p:cNvSpPr>
          <p:nvPr>
            <p:ph type="body" idx="1"/>
          </p:nvPr>
        </p:nvSpPr>
        <p:spPr>
          <a:xfrm>
            <a:off x="594748" y="4194658"/>
            <a:ext cx="5400000" cy="34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000"/>
              <a:buNone/>
            </a:pPr>
            <a:r>
              <a:rPr lang="ru-RU"/>
              <a:t>Константин Шарапов</a:t>
            </a:r>
            <a:endParaRPr/>
          </a:p>
        </p:txBody>
      </p:sp>
      <p:sp>
        <p:nvSpPr>
          <p:cNvPr id="288" name="Google Shape;288;p42"/>
          <p:cNvSpPr txBox="1">
            <a:spLocks noGrp="1"/>
          </p:cNvSpPr>
          <p:nvPr>
            <p:ph type="body" idx="2"/>
          </p:nvPr>
        </p:nvSpPr>
        <p:spPr>
          <a:xfrm>
            <a:off x="594748" y="4598572"/>
            <a:ext cx="5399999" cy="675793"/>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000"/>
              <a:buNone/>
            </a:pPr>
            <a:r>
              <a:rPr lang="ru-RU"/>
              <a:t>Ведущий инженер-программист</a:t>
            </a:r>
            <a:endParaRPr/>
          </a:p>
        </p:txBody>
      </p:sp>
      <p:sp>
        <p:nvSpPr>
          <p:cNvPr id="289" name="Google Shape;289;p42"/>
          <p:cNvSpPr txBox="1">
            <a:spLocks noGrp="1"/>
          </p:cNvSpPr>
          <p:nvPr>
            <p:ph type="body" idx="3"/>
          </p:nvPr>
        </p:nvSpPr>
        <p:spPr>
          <a:xfrm>
            <a:off x="8183217" y="5961666"/>
            <a:ext cx="3421408" cy="291933"/>
          </a:xfrm>
          <a:prstGeom prst="rect">
            <a:avLst/>
          </a:prstGeom>
          <a:noFill/>
          <a:ln>
            <a:noFill/>
          </a:ln>
        </p:spPr>
        <p:txBody>
          <a:bodyPr spcFirstLastPara="1" wrap="square" lIns="0" tIns="45700" rIns="0" bIns="45700" anchor="ctr" anchorCtr="0">
            <a:noAutofit/>
          </a:bodyPr>
          <a:lstStyle/>
          <a:p>
            <a:pPr marL="0" lvl="0" indent="0" algn="r" rtl="0">
              <a:lnSpc>
                <a:spcPct val="90000"/>
              </a:lnSpc>
              <a:spcBef>
                <a:spcPts val="0"/>
              </a:spcBef>
              <a:spcAft>
                <a:spcPts val="0"/>
              </a:spcAft>
              <a:buClr>
                <a:schemeClr val="dk1"/>
              </a:buClr>
              <a:buSzPts val="1600"/>
              <a:buNone/>
            </a:pPr>
            <a:r>
              <a:rPr lang="ru-RU"/>
              <a:t>kontur.ru</a:t>
            </a:r>
            <a:endParaRPr/>
          </a:p>
        </p:txBody>
      </p:sp>
      <p:sp>
        <p:nvSpPr>
          <p:cNvPr id="290" name="Google Shape;290;p42"/>
          <p:cNvSpPr txBox="1"/>
          <p:nvPr/>
        </p:nvSpPr>
        <p:spPr>
          <a:xfrm>
            <a:off x="594750" y="2753100"/>
            <a:ext cx="6522900" cy="6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ru-RU" sz="2400" u="sng">
                <a:solidFill>
                  <a:schemeClr val="dk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a:t>
            </a:r>
            <a:r>
              <a:rPr lang="ru-RU" sz="2400" u="sng">
                <a:solidFill>
                  <a:schemeClr val="dk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kontur-courses</a:t>
            </a:r>
            <a:r>
              <a:rPr lang="ru-RU" sz="2400" u="sng">
                <a:solidFill>
                  <a:schemeClr val="dk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r>
              <a:rPr lang="ru-RU" sz="2400" b="1" u="sng">
                <a:solidFill>
                  <a:schemeClr val="dk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clean-code</a:t>
            </a:r>
            <a:endParaRPr sz="2800">
              <a:solidFill>
                <a:schemeClr val="dk1"/>
              </a:solidFill>
              <a:latin typeface="Montserrat"/>
              <a:ea typeface="Montserrat"/>
              <a:cs typeface="Montserrat"/>
              <a:sym typeface="Montserrat"/>
            </a:endParaRPr>
          </a:p>
        </p:txBody>
      </p:sp>
      <p:pic>
        <p:nvPicPr>
          <p:cNvPr id="291" name="Google Shape;291;p42"/>
          <p:cNvPicPr preferRelativeResize="0"/>
          <p:nvPr/>
        </p:nvPicPr>
        <p:blipFill>
          <a:blip r:embed="rId6">
            <a:alphaModFix/>
          </a:blip>
          <a:stretch>
            <a:fillRect/>
          </a:stretch>
        </p:blipFill>
        <p:spPr>
          <a:xfrm>
            <a:off x="7660750" y="584200"/>
            <a:ext cx="4016400" cy="4016400"/>
          </a:xfrm>
          <a:prstGeom prst="flowChartAlternateProcess">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1"/>
          <p:cNvSpPr txBox="1">
            <a:spLocks noGrp="1"/>
          </p:cNvSpPr>
          <p:nvPr>
            <p:ph type="title"/>
          </p:nvPr>
        </p:nvSpPr>
        <p:spPr>
          <a:xfrm>
            <a:off x="587375" y="584200"/>
            <a:ext cx="8822700" cy="903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p:txBody>
      </p:sp>
      <p:pic>
        <p:nvPicPr>
          <p:cNvPr id="383" name="Google Shape;383;p51"/>
          <p:cNvPicPr preferRelativeResize="0"/>
          <p:nvPr/>
        </p:nvPicPr>
        <p:blipFill>
          <a:blip r:embed="rId3">
            <a:alphaModFix/>
          </a:blip>
          <a:stretch>
            <a:fillRect/>
          </a:stretch>
        </p:blipFill>
        <p:spPr>
          <a:xfrm>
            <a:off x="505963" y="1324900"/>
            <a:ext cx="11180065" cy="5065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2"/>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pic>
        <p:nvPicPr>
          <p:cNvPr id="389" name="Google Shape;389;p52"/>
          <p:cNvPicPr preferRelativeResize="0"/>
          <p:nvPr/>
        </p:nvPicPr>
        <p:blipFill>
          <a:blip r:embed="rId3">
            <a:alphaModFix/>
          </a:blip>
          <a:stretch>
            <a:fillRect/>
          </a:stretch>
        </p:blipFill>
        <p:spPr>
          <a:xfrm>
            <a:off x="7033725" y="3141613"/>
            <a:ext cx="4486275" cy="1838325"/>
          </a:xfrm>
          <a:prstGeom prst="rect">
            <a:avLst/>
          </a:prstGeom>
          <a:noFill/>
          <a:ln>
            <a:noFill/>
          </a:ln>
        </p:spPr>
      </p:pic>
      <p:sp>
        <p:nvSpPr>
          <p:cNvPr id="390" name="Google Shape;390;p52"/>
          <p:cNvSpPr txBox="1"/>
          <p:nvPr/>
        </p:nvSpPr>
        <p:spPr>
          <a:xfrm>
            <a:off x="587375" y="1967363"/>
            <a:ext cx="5973900" cy="4494600"/>
          </a:xfrm>
          <a:prstGeom prst="rect">
            <a:avLst/>
          </a:prstGeom>
          <a:noFill/>
          <a:ln>
            <a:noFill/>
          </a:ln>
        </p:spPr>
        <p:txBody>
          <a:bodyPr spcFirstLastPara="1" wrap="square" lIns="91425" tIns="91425" rIns="91425" bIns="91425" anchor="t" anchorCtr="0">
            <a:spAutoFit/>
          </a:bodyPr>
          <a:lstStyle/>
          <a:p>
            <a:pPr marL="457200" lvl="0" indent="0" algn="l" rtl="0">
              <a:spcBef>
                <a:spcPts val="1800"/>
              </a:spcBef>
              <a:spcAft>
                <a:spcPts val="0"/>
              </a:spcAft>
              <a:buNone/>
            </a:pPr>
            <a:r>
              <a:rPr lang="ru-RU" sz="2000" b="1">
                <a:solidFill>
                  <a:schemeClr val="dk1"/>
                </a:solidFill>
                <a:latin typeface="Montserrat"/>
                <a:ea typeface="Montserrat"/>
                <a:cs typeface="Montserrat"/>
                <a:sym typeface="Montserrat"/>
              </a:rPr>
              <a:t>Контрольное число для UPC:</a:t>
            </a:r>
            <a:endParaRPr sz="2000" b="1">
              <a:solidFill>
                <a:schemeClr val="dk1"/>
              </a:solidFill>
              <a:latin typeface="Montserrat"/>
              <a:ea typeface="Montserrat"/>
              <a:cs typeface="Montserrat"/>
              <a:sym typeface="Montserrat"/>
            </a:endParaRPr>
          </a:p>
          <a:p>
            <a:pPr marL="457200" lvl="0" indent="-355600" algn="l" rtl="0">
              <a:lnSpc>
                <a:spcPct val="100000"/>
              </a:lnSpc>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Цифры на нечетных позициях (начиная с наименьшего разряда) умножаются на 3 и суммируются</a:t>
            </a:r>
            <a:endParaRPr sz="2000">
              <a:solidFill>
                <a:schemeClr val="dk1"/>
              </a:solidFill>
              <a:latin typeface="Montserrat"/>
              <a:ea typeface="Montserrat"/>
              <a:cs typeface="Montserrat"/>
              <a:sym typeface="Montserrat"/>
            </a:endParaRPr>
          </a:p>
          <a:p>
            <a:pPr marL="457200" lvl="0" indent="-355600" algn="l" rtl="0">
              <a:lnSpc>
                <a:spcPct val="100000"/>
              </a:lnSpc>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К результату первого шага прибавляются цифры четных позиций</a:t>
            </a:r>
            <a:endParaRPr sz="2000">
              <a:solidFill>
                <a:schemeClr val="dk1"/>
              </a:solidFill>
              <a:latin typeface="Montserrat"/>
              <a:ea typeface="Montserrat"/>
              <a:cs typeface="Montserrat"/>
              <a:sym typeface="Montserrat"/>
            </a:endParaRPr>
          </a:p>
          <a:p>
            <a:pPr marL="457200" lvl="0" indent="-355600" algn="l" rtl="0">
              <a:lnSpc>
                <a:spcPct val="100000"/>
              </a:lnSpc>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Считается остаток от деления получившейся суммы на 10, результат назовем M</a:t>
            </a:r>
            <a:endParaRPr sz="2000">
              <a:solidFill>
                <a:schemeClr val="dk1"/>
              </a:solidFill>
              <a:latin typeface="Montserrat"/>
              <a:ea typeface="Montserrat"/>
              <a:cs typeface="Montserrat"/>
              <a:sym typeface="Montserrat"/>
            </a:endParaRPr>
          </a:p>
          <a:p>
            <a:pPr marL="457200" lvl="0" indent="-355600" algn="l" rtl="0">
              <a:lnSpc>
                <a:spcPct val="100000"/>
              </a:lnSpc>
              <a:spcBef>
                <a:spcPts val="1800"/>
              </a:spcBef>
              <a:spcAft>
                <a:spcPts val="100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Если M — ноль, то контрольное число 0, иначе контрольное число = 10 - М</a:t>
            </a:r>
            <a:endParaRPr sz="20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396" name="Google Shape;396;p53"/>
          <p:cNvSpPr txBox="1"/>
          <p:nvPr/>
        </p:nvSpPr>
        <p:spPr>
          <a:xfrm>
            <a:off x="587375" y="1960250"/>
            <a:ext cx="9388800" cy="37248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b="1">
                <a:solidFill>
                  <a:schemeClr val="dk1"/>
                </a:solidFill>
                <a:latin typeface="Montserrat"/>
                <a:ea typeface="Montserrat"/>
                <a:cs typeface="Montserrat"/>
                <a:sym typeface="Montserrat"/>
              </a:rPr>
              <a:t>UPC: 03600029145</a:t>
            </a:r>
            <a:endParaRPr sz="2000" b="1">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Находим значение контрольного числа:</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Цифры номера 	</a:t>
            </a:r>
            <a:r>
              <a:rPr lang="ru-RU" sz="2000">
                <a:solidFill>
                  <a:schemeClr val="dk1"/>
                </a:solidFill>
                <a:latin typeface="Consolas"/>
                <a:ea typeface="Consolas"/>
                <a:cs typeface="Consolas"/>
                <a:sym typeface="Consolas"/>
              </a:rPr>
              <a:t>0 3 6 0 0 0 2 9 1 4 5</a:t>
            </a:r>
            <a:endParaRPr sz="2000">
              <a:solidFill>
                <a:schemeClr val="dk1"/>
              </a:solidFill>
              <a:latin typeface="Consolas"/>
              <a:ea typeface="Consolas"/>
              <a:cs typeface="Consolas"/>
              <a:sym typeface="Consolas"/>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Множитель         	</a:t>
            </a:r>
            <a:r>
              <a:rPr lang="ru-RU" sz="2000">
                <a:solidFill>
                  <a:schemeClr val="dk1"/>
                </a:solidFill>
                <a:latin typeface="Consolas"/>
                <a:ea typeface="Consolas"/>
                <a:cs typeface="Consolas"/>
                <a:sym typeface="Consolas"/>
              </a:rPr>
              <a:t>3 1 3 1 3 1 3 1 3 1 3</a:t>
            </a:r>
            <a:endParaRPr sz="2000">
              <a:solidFill>
                <a:schemeClr val="dk1"/>
              </a:solidFill>
              <a:latin typeface="Consolas"/>
              <a:ea typeface="Consolas"/>
              <a:cs typeface="Consolas"/>
              <a:sym typeface="Consolas"/>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sum = 0×3 + 3×1 + 6×3 + 0×1 + 0×3 + 0×1 + 2×3 + 9×1 + 1×3 + 4×1 + 5×3 = 58</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M = 58 % 10 = 8</a:t>
            </a:r>
            <a:endParaRPr sz="200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M ≠ 0 =&gt; res = 10 – 8 = 2</a:t>
            </a:r>
            <a:endParaRPr sz="20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402" name="Google Shape;402;p54"/>
          <p:cNvSpPr txBox="1"/>
          <p:nvPr/>
        </p:nvSpPr>
        <p:spPr>
          <a:xfrm>
            <a:off x="587375" y="2464375"/>
            <a:ext cx="7026900" cy="13392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Реализуйте алгоритм расчета контрольного числа для UPC: </a:t>
            </a:r>
            <a:endParaRPr sz="200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i="1">
                <a:solidFill>
                  <a:schemeClr val="dk1"/>
                </a:solidFill>
                <a:latin typeface="Montserrat"/>
                <a:ea typeface="Montserrat"/>
                <a:cs typeface="Montserrat"/>
                <a:sym typeface="Montserrat"/>
              </a:rPr>
              <a:t>ControlDigit/Upc/UpcExtensions.cs</a:t>
            </a:r>
            <a:endParaRPr sz="2000" i="1">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408" name="Google Shape;408;p55"/>
          <p:cNvSpPr txBox="1"/>
          <p:nvPr/>
        </p:nvSpPr>
        <p:spPr>
          <a:xfrm>
            <a:off x="732075" y="1681575"/>
            <a:ext cx="5225400" cy="4186800"/>
          </a:xfrm>
          <a:prstGeom prst="rect">
            <a:avLst/>
          </a:prstGeom>
          <a:noFill/>
          <a:ln>
            <a:noFill/>
          </a:ln>
        </p:spPr>
        <p:txBody>
          <a:bodyPr spcFirstLastPara="1" wrap="square" lIns="91425" tIns="91425" rIns="91425" bIns="91425" anchor="t" anchorCtr="0">
            <a:spAutoFit/>
          </a:bodyPr>
          <a:lstStyle/>
          <a:p>
            <a:pPr marL="457200" lvl="0" indent="-355600" algn="l" rtl="0">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Цифры на нечетных позициях, начиная с младших разрядов умножаются на 3 и суммируются, чётные прибавляются как есть.</a:t>
            </a:r>
            <a:br>
              <a:rPr lang="ru-RU"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К результату первого шага прибавляются цифры четных позиций</a:t>
            </a:r>
            <a:br>
              <a:rPr lang="ru-RU"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Считается остаток от деления на 10, результат назовем M</a:t>
            </a:r>
            <a:endParaRPr sz="2000">
              <a:solidFill>
                <a:schemeClr val="dk1"/>
              </a:solidFill>
              <a:latin typeface="Montserrat"/>
              <a:ea typeface="Montserrat"/>
              <a:cs typeface="Montserrat"/>
              <a:sym typeface="Montserrat"/>
            </a:endParaRPr>
          </a:p>
          <a:p>
            <a:pPr marL="914400" lvl="0" indent="-355600" algn="l" rtl="0">
              <a:spcBef>
                <a:spcPts val="0"/>
              </a:spcBef>
              <a:spcAft>
                <a:spcPts val="0"/>
              </a:spcAft>
              <a:buClr>
                <a:schemeClr val="dk1"/>
              </a:buClr>
              <a:buSzPts val="2000"/>
              <a:buFont typeface="Montserrat"/>
              <a:buChar char="●"/>
            </a:pPr>
            <a:r>
              <a:rPr lang="ru-RU" sz="2000">
                <a:solidFill>
                  <a:schemeClr val="dk1"/>
                </a:solidFill>
                <a:latin typeface="Montserrat"/>
                <a:ea typeface="Montserrat"/>
                <a:cs typeface="Montserrat"/>
                <a:sym typeface="Montserrat"/>
              </a:rPr>
              <a:t>Если M = ноль, то результат 0</a:t>
            </a:r>
            <a:endParaRPr sz="2000">
              <a:solidFill>
                <a:schemeClr val="dk1"/>
              </a:solidFill>
              <a:latin typeface="Montserrat"/>
              <a:ea typeface="Montserrat"/>
              <a:cs typeface="Montserrat"/>
              <a:sym typeface="Montserrat"/>
            </a:endParaRPr>
          </a:p>
          <a:p>
            <a:pPr marL="914400" lvl="0" indent="-355600" algn="l" rtl="0">
              <a:spcBef>
                <a:spcPts val="0"/>
              </a:spcBef>
              <a:spcAft>
                <a:spcPts val="0"/>
              </a:spcAft>
              <a:buClr>
                <a:schemeClr val="dk1"/>
              </a:buClr>
              <a:buSzPts val="2000"/>
              <a:buFont typeface="Montserrat"/>
              <a:buChar char="●"/>
            </a:pPr>
            <a:r>
              <a:rPr lang="ru-RU" sz="2000">
                <a:solidFill>
                  <a:schemeClr val="dk1"/>
                </a:solidFill>
                <a:latin typeface="Montserrat"/>
                <a:ea typeface="Montserrat"/>
                <a:cs typeface="Montserrat"/>
                <a:sym typeface="Montserrat"/>
              </a:rPr>
              <a:t>Иначе результат 10 - М</a:t>
            </a:r>
            <a:endParaRPr sz="2000">
              <a:solidFill>
                <a:schemeClr val="dk1"/>
              </a:solidFill>
              <a:latin typeface="Montserrat"/>
              <a:ea typeface="Montserrat"/>
              <a:cs typeface="Montserrat"/>
              <a:sym typeface="Montserrat"/>
            </a:endParaRPr>
          </a:p>
        </p:txBody>
      </p:sp>
      <p:sp>
        <p:nvSpPr>
          <p:cNvPr id="409" name="Google Shape;409;p55"/>
          <p:cNvSpPr txBox="1"/>
          <p:nvPr/>
        </p:nvSpPr>
        <p:spPr>
          <a:xfrm>
            <a:off x="6397325" y="1681575"/>
            <a:ext cx="5326800" cy="37248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UPC: 03600029145</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Цифры:         </a:t>
            </a:r>
            <a:r>
              <a:rPr lang="ru-RU" sz="2000">
                <a:solidFill>
                  <a:schemeClr val="dk1"/>
                </a:solidFill>
                <a:latin typeface="Consolas"/>
                <a:ea typeface="Consolas"/>
                <a:cs typeface="Consolas"/>
                <a:sym typeface="Consolas"/>
              </a:rPr>
              <a:t>0 3 6 0 0 0 2 9 1 4 5</a:t>
            </a:r>
            <a:endParaRPr sz="2000">
              <a:solidFill>
                <a:schemeClr val="dk1"/>
              </a:solidFill>
              <a:latin typeface="Consolas"/>
              <a:ea typeface="Consolas"/>
              <a:cs typeface="Consolas"/>
              <a:sym typeface="Consolas"/>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Множитель: </a:t>
            </a:r>
            <a:r>
              <a:rPr lang="ru-RU" sz="2000">
                <a:solidFill>
                  <a:schemeClr val="dk1"/>
                </a:solidFill>
                <a:latin typeface="Consolas"/>
                <a:ea typeface="Consolas"/>
                <a:cs typeface="Consolas"/>
                <a:sym typeface="Consolas"/>
              </a:rPr>
              <a:t>3 1 3 1 3 1 3 1 3 1 3</a:t>
            </a:r>
            <a:endParaRPr sz="2000">
              <a:solidFill>
                <a:schemeClr val="dk1"/>
              </a:solidFill>
              <a:latin typeface="Consolas"/>
              <a:ea typeface="Consolas"/>
              <a:cs typeface="Consolas"/>
              <a:sym typeface="Consolas"/>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sum = 0×3 + 3×1 + 6×3 + 0×1 + 0×3 + 0×1 </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+ 2×3 + 9×1 + 1×3 + 4×1 + 5×3 = 58</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M = 58 % 10 = 8</a:t>
            </a:r>
            <a:endParaRPr sz="200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M ≠ 0 =&gt; res = 10 – 8 = 2</a:t>
            </a:r>
            <a:endParaRPr sz="20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56"/>
          <p:cNvPicPr preferRelativeResize="0"/>
          <p:nvPr/>
        </p:nvPicPr>
        <p:blipFill rotWithShape="1">
          <a:blip r:embed="rId3">
            <a:alphaModFix/>
          </a:blip>
          <a:srcRect/>
          <a:stretch/>
        </p:blipFill>
        <p:spPr>
          <a:xfrm>
            <a:off x="7207873" y="149726"/>
            <a:ext cx="4968086" cy="6172200"/>
          </a:xfrm>
          <a:prstGeom prst="rect">
            <a:avLst/>
          </a:prstGeom>
          <a:noFill/>
          <a:ln>
            <a:noFill/>
          </a:ln>
        </p:spPr>
      </p:pic>
      <p:sp>
        <p:nvSpPr>
          <p:cNvPr id="415" name="Google Shape;415;p56"/>
          <p:cNvSpPr txBox="1">
            <a:spLocks noGrp="1"/>
          </p:cNvSpPr>
          <p:nvPr>
            <p:ph type="title"/>
          </p:nvPr>
        </p:nvSpPr>
        <p:spPr>
          <a:xfrm>
            <a:off x="587375" y="584200"/>
            <a:ext cx="8968800" cy="133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6000"/>
              <a:buFont typeface="Arial"/>
              <a:buNone/>
            </a:pPr>
            <a:r>
              <a:rPr lang="ru-RU"/>
              <a:t>Задача: ControlDigit</a:t>
            </a:r>
            <a:endParaRPr/>
          </a:p>
        </p:txBody>
      </p:sp>
      <p:sp>
        <p:nvSpPr>
          <p:cNvPr id="416" name="Google Shape;416;p56"/>
          <p:cNvSpPr txBox="1"/>
          <p:nvPr/>
        </p:nvSpPr>
        <p:spPr>
          <a:xfrm>
            <a:off x="587375" y="1915300"/>
            <a:ext cx="70269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Откройте файл </a:t>
            </a:r>
            <a:r>
              <a:rPr lang="ru-RU" sz="2000" i="1">
                <a:solidFill>
                  <a:schemeClr val="dk1"/>
                </a:solidFill>
                <a:latin typeface="Montserrat"/>
                <a:ea typeface="Montserrat"/>
                <a:cs typeface="Montserrat"/>
                <a:sym typeface="Montserrat"/>
              </a:rPr>
              <a:t>ControlDigit/Isbn13/UpcExtensions.cs</a:t>
            </a:r>
            <a:endParaRPr sz="2000" i="1">
              <a:solidFill>
                <a:schemeClr val="dk1"/>
              </a:solidFill>
              <a:latin typeface="Montserrat"/>
              <a:ea typeface="Montserrat"/>
              <a:cs typeface="Montserrat"/>
              <a:sym typeface="Montserrat"/>
            </a:endParaRPr>
          </a:p>
        </p:txBody>
      </p:sp>
      <p:pic>
        <p:nvPicPr>
          <p:cNvPr id="417" name="Google Shape;417;p56"/>
          <p:cNvPicPr preferRelativeResize="0"/>
          <p:nvPr/>
        </p:nvPicPr>
        <p:blipFill>
          <a:blip r:embed="rId4">
            <a:alphaModFix/>
          </a:blip>
          <a:stretch>
            <a:fillRect/>
          </a:stretch>
        </p:blipFill>
        <p:spPr>
          <a:xfrm>
            <a:off x="2618375" y="3393100"/>
            <a:ext cx="2809500" cy="1734000"/>
          </a:xfrm>
          <a:prstGeom prst="rect">
            <a:avLst/>
          </a:prstGeom>
          <a:noFill/>
          <a:ln>
            <a:noFill/>
          </a:ln>
        </p:spPr>
      </p:pic>
      <p:sp>
        <p:nvSpPr>
          <p:cNvPr id="418" name="Google Shape;418;p56"/>
          <p:cNvSpPr txBox="1"/>
          <p:nvPr/>
        </p:nvSpPr>
        <p:spPr>
          <a:xfrm>
            <a:off x="587375" y="2407900"/>
            <a:ext cx="68715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Кто может его найти отличие в алгоритме?</a:t>
            </a:r>
            <a:endParaRPr sz="20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7"/>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424" name="Google Shape;424;p57"/>
          <p:cNvSpPr txBox="1"/>
          <p:nvPr/>
        </p:nvSpPr>
        <p:spPr>
          <a:xfrm>
            <a:off x="587375" y="2336100"/>
            <a:ext cx="8584500" cy="21858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Clr>
                <a:schemeClr val="lt1"/>
              </a:buClr>
              <a:buSzPts val="1100"/>
              <a:buFont typeface="Arial"/>
              <a:buNone/>
            </a:pPr>
            <a:r>
              <a:rPr lang="ru-RU" sz="2000">
                <a:solidFill>
                  <a:schemeClr val="dk1"/>
                </a:solidFill>
                <a:latin typeface="Montserrat"/>
                <a:ea typeface="Montserrat"/>
                <a:cs typeface="Montserrat"/>
                <a:sym typeface="Montserrat"/>
              </a:rPr>
              <a:t>В файле с performance тестами есть одна из реализаций алгоритма UPC. Тесты сравнивают ее скорость с вашим кодом.</a:t>
            </a:r>
            <a:endParaRPr sz="2000">
              <a:solidFill>
                <a:schemeClr val="dk1"/>
              </a:solidFill>
              <a:latin typeface="Montserrat"/>
              <a:ea typeface="Montserrat"/>
              <a:cs typeface="Montserrat"/>
              <a:sym typeface="Montserrat"/>
            </a:endParaRPr>
          </a:p>
          <a:p>
            <a:pPr marL="0" lvl="0" indent="0" algn="l" rtl="0">
              <a:spcBef>
                <a:spcPts val="1800"/>
              </a:spcBef>
              <a:spcAft>
                <a:spcPts val="0"/>
              </a:spcAft>
              <a:buClr>
                <a:schemeClr val="lt1"/>
              </a:buClr>
              <a:buSzPts val="1100"/>
              <a:buFont typeface="Arial"/>
              <a:buNone/>
            </a:pPr>
            <a:r>
              <a:rPr lang="ru-RU" sz="2000">
                <a:solidFill>
                  <a:schemeClr val="dk1"/>
                </a:solidFill>
                <a:latin typeface="Montserrat"/>
                <a:ea typeface="Montserrat"/>
                <a:cs typeface="Montserrat"/>
                <a:sym typeface="Montserrat"/>
              </a:rPr>
              <a:t>Сравните производительность.</a:t>
            </a:r>
            <a:endParaRPr sz="200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Насколько критично проседание в производительности в данном случае? </a:t>
            </a:r>
            <a:endParaRPr sz="20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58"/>
          <p:cNvPicPr preferRelativeResize="0"/>
          <p:nvPr/>
        </p:nvPicPr>
        <p:blipFill rotWithShape="1">
          <a:blip r:embed="rId3">
            <a:alphaModFix/>
          </a:blip>
          <a:srcRect/>
          <a:stretch/>
        </p:blipFill>
        <p:spPr>
          <a:xfrm>
            <a:off x="6833911" y="133684"/>
            <a:ext cx="4968086" cy="6172200"/>
          </a:xfrm>
          <a:prstGeom prst="rect">
            <a:avLst/>
          </a:prstGeom>
          <a:noFill/>
          <a:ln>
            <a:noFill/>
          </a:ln>
        </p:spPr>
      </p:pic>
      <p:sp>
        <p:nvSpPr>
          <p:cNvPr id="430" name="Google Shape;430;p58"/>
          <p:cNvSpPr txBox="1">
            <a:spLocks noGrp="1"/>
          </p:cNvSpPr>
          <p:nvPr>
            <p:ph type="title"/>
          </p:nvPr>
        </p:nvSpPr>
        <p:spPr>
          <a:xfrm>
            <a:off x="587375" y="584200"/>
            <a:ext cx="6118200" cy="87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6000"/>
              <a:buFont typeface="Arial"/>
              <a:buNone/>
            </a:pPr>
            <a:r>
              <a:rPr lang="ru-RU"/>
              <a:t>Что такое SRP?</a:t>
            </a:r>
            <a:endParaRPr/>
          </a:p>
          <a:p>
            <a:pPr marL="0" lvl="0" indent="0" algn="l" rtl="0">
              <a:lnSpc>
                <a:spcPct val="80000"/>
              </a:lnSpc>
              <a:spcBef>
                <a:spcPts val="0"/>
              </a:spcBef>
              <a:spcAft>
                <a:spcPts val="0"/>
              </a:spcAft>
              <a:buClr>
                <a:schemeClr val="dk1"/>
              </a:buClr>
              <a:buSzPts val="6000"/>
              <a:buFont typeface="Arial"/>
              <a:buNone/>
            </a:pPr>
            <a:endParaRPr/>
          </a:p>
        </p:txBody>
      </p:sp>
      <p:sp>
        <p:nvSpPr>
          <p:cNvPr id="431" name="Google Shape;431;p58"/>
          <p:cNvSpPr txBox="1"/>
          <p:nvPr/>
        </p:nvSpPr>
        <p:spPr>
          <a:xfrm>
            <a:off x="587375" y="1458400"/>
            <a:ext cx="5123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b="1">
                <a:solidFill>
                  <a:schemeClr val="dk1"/>
                </a:solidFill>
                <a:latin typeface="Montserrat"/>
                <a:ea typeface="Montserrat"/>
                <a:cs typeface="Montserrat"/>
                <a:sym typeface="Montserrat"/>
              </a:rPr>
              <a:t>У каждого модуля должна быть лишь одна зона ответственности</a:t>
            </a:r>
            <a:endParaRPr sz="2000" b="1">
              <a:solidFill>
                <a:schemeClr val="dk1"/>
              </a:solidFill>
              <a:latin typeface="Montserrat"/>
              <a:ea typeface="Montserrat"/>
              <a:cs typeface="Montserrat"/>
              <a:sym typeface="Montserrat"/>
            </a:endParaRPr>
          </a:p>
        </p:txBody>
      </p:sp>
      <p:pic>
        <p:nvPicPr>
          <p:cNvPr id="432" name="Google Shape;432;p58"/>
          <p:cNvPicPr preferRelativeResize="0"/>
          <p:nvPr/>
        </p:nvPicPr>
        <p:blipFill rotWithShape="1">
          <a:blip r:embed="rId4">
            <a:alphaModFix/>
          </a:blip>
          <a:srcRect/>
          <a:stretch/>
        </p:blipFill>
        <p:spPr>
          <a:xfrm>
            <a:off x="587387" y="3190868"/>
            <a:ext cx="464734" cy="464734"/>
          </a:xfrm>
          <a:prstGeom prst="rect">
            <a:avLst/>
          </a:prstGeom>
          <a:noFill/>
          <a:ln>
            <a:noFill/>
          </a:ln>
        </p:spPr>
      </p:pic>
      <p:pic>
        <p:nvPicPr>
          <p:cNvPr id="433" name="Google Shape;433;p58"/>
          <p:cNvPicPr preferRelativeResize="0"/>
          <p:nvPr/>
        </p:nvPicPr>
        <p:blipFill rotWithShape="1">
          <a:blip r:embed="rId4">
            <a:alphaModFix/>
          </a:blip>
          <a:srcRect/>
          <a:stretch/>
        </p:blipFill>
        <p:spPr>
          <a:xfrm>
            <a:off x="587387" y="3721581"/>
            <a:ext cx="464734" cy="464734"/>
          </a:xfrm>
          <a:prstGeom prst="rect">
            <a:avLst/>
          </a:prstGeom>
          <a:noFill/>
          <a:ln>
            <a:noFill/>
          </a:ln>
        </p:spPr>
      </p:pic>
      <p:sp>
        <p:nvSpPr>
          <p:cNvPr id="434" name="Google Shape;434;p58"/>
          <p:cNvSpPr txBox="1"/>
          <p:nvPr/>
        </p:nvSpPr>
        <p:spPr>
          <a:xfrm>
            <a:off x="1123950" y="3182700"/>
            <a:ext cx="4968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Что может быть модулем?</a:t>
            </a:r>
            <a:endParaRPr/>
          </a:p>
        </p:txBody>
      </p:sp>
      <p:sp>
        <p:nvSpPr>
          <p:cNvPr id="435" name="Google Shape;435;p58"/>
          <p:cNvSpPr txBox="1"/>
          <p:nvPr/>
        </p:nvSpPr>
        <p:spPr>
          <a:xfrm>
            <a:off x="1123950" y="3707650"/>
            <a:ext cx="67674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Как SRP влияет на работу в команде?</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9"/>
          <p:cNvSpPr txBox="1">
            <a:spLocks noGrp="1"/>
          </p:cNvSpPr>
          <p:nvPr>
            <p:ph type="body" idx="1"/>
          </p:nvPr>
        </p:nvSpPr>
        <p:spPr>
          <a:xfrm>
            <a:off x="917625" y="2528888"/>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6500"/>
              <a:buNone/>
            </a:pPr>
            <a:r>
              <a:rPr lang="ru-RU"/>
              <a:t>1</a:t>
            </a:r>
            <a:endParaRPr/>
          </a:p>
        </p:txBody>
      </p:sp>
      <p:sp>
        <p:nvSpPr>
          <p:cNvPr id="441" name="Google Shape;441;p59"/>
          <p:cNvSpPr txBox="1">
            <a:spLocks noGrp="1"/>
          </p:cNvSpPr>
          <p:nvPr>
            <p:ph type="body" idx="2"/>
          </p:nvPr>
        </p:nvSpPr>
        <p:spPr>
          <a:xfrm>
            <a:off x="917625" y="4605025"/>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6000"/>
              <a:buNone/>
            </a:pPr>
            <a:r>
              <a:rPr lang="ru-RU"/>
              <a:t>3</a:t>
            </a:r>
            <a:endParaRPr/>
          </a:p>
        </p:txBody>
      </p:sp>
      <p:sp>
        <p:nvSpPr>
          <p:cNvPr id="442" name="Google Shape;442;p59"/>
          <p:cNvSpPr txBox="1">
            <a:spLocks noGrp="1"/>
          </p:cNvSpPr>
          <p:nvPr>
            <p:ph type="body" idx="3"/>
          </p:nvPr>
        </p:nvSpPr>
        <p:spPr>
          <a:xfrm>
            <a:off x="6574122" y="4605025"/>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6000"/>
              <a:buNone/>
            </a:pPr>
            <a:r>
              <a:rPr lang="ru-RU"/>
              <a:t>4</a:t>
            </a:r>
            <a:endParaRPr/>
          </a:p>
        </p:txBody>
      </p:sp>
      <p:sp>
        <p:nvSpPr>
          <p:cNvPr id="443" name="Google Shape;443;p59"/>
          <p:cNvSpPr txBox="1">
            <a:spLocks noGrp="1"/>
          </p:cNvSpPr>
          <p:nvPr>
            <p:ph type="subTitle" idx="4"/>
          </p:nvPr>
        </p:nvSpPr>
        <p:spPr>
          <a:xfrm>
            <a:off x="1716374" y="2528888"/>
            <a:ext cx="3852000" cy="1080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lt1"/>
              </a:buClr>
              <a:buSzPts val="1100"/>
              <a:buNone/>
            </a:pPr>
            <a:r>
              <a:rPr lang="ru-RU" sz="2000" b="1"/>
              <a:t>Decomposition</a:t>
            </a:r>
            <a:endParaRPr sz="2000" b="1"/>
          </a:p>
          <a:p>
            <a:pPr marL="0" lvl="0" indent="0" algn="l" rtl="0">
              <a:spcBef>
                <a:spcPts val="0"/>
              </a:spcBef>
              <a:spcAft>
                <a:spcPts val="0"/>
              </a:spcAft>
              <a:buClr>
                <a:schemeClr val="lt1"/>
              </a:buClr>
              <a:buSzPts val="1100"/>
              <a:buFont typeface="Arial"/>
              <a:buNone/>
            </a:pPr>
            <a:r>
              <a:rPr lang="ru-RU" sz="2000"/>
              <a:t>Задача разбивается на более простые подзадачи</a:t>
            </a:r>
            <a:endParaRPr sz="2000"/>
          </a:p>
          <a:p>
            <a:pPr marL="0" lvl="0" indent="0" algn="l" rtl="0">
              <a:spcBef>
                <a:spcPts val="0"/>
              </a:spcBef>
              <a:spcAft>
                <a:spcPts val="0"/>
              </a:spcAft>
              <a:buClr>
                <a:schemeClr val="lt1"/>
              </a:buClr>
              <a:buSzPts val="1100"/>
              <a:buFont typeface="Arial"/>
              <a:buNone/>
            </a:pPr>
            <a:endParaRPr sz="2000" b="1"/>
          </a:p>
          <a:p>
            <a:pPr marL="0" lvl="0" indent="0" algn="l" rtl="0">
              <a:lnSpc>
                <a:spcPct val="100000"/>
              </a:lnSpc>
              <a:spcBef>
                <a:spcPts val="0"/>
              </a:spcBef>
              <a:spcAft>
                <a:spcPts val="0"/>
              </a:spcAft>
              <a:buClr>
                <a:schemeClr val="dk1"/>
              </a:buClr>
              <a:buSzPts val="1600"/>
              <a:buNone/>
            </a:pPr>
            <a:endParaRPr sz="2000" b="1"/>
          </a:p>
        </p:txBody>
      </p:sp>
      <p:sp>
        <p:nvSpPr>
          <p:cNvPr id="444" name="Google Shape;444;p59"/>
          <p:cNvSpPr txBox="1">
            <a:spLocks noGrp="1"/>
          </p:cNvSpPr>
          <p:nvPr>
            <p:ph type="body" idx="5"/>
          </p:nvPr>
        </p:nvSpPr>
        <p:spPr>
          <a:xfrm>
            <a:off x="6574122" y="2528888"/>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1600"/>
              <a:buNone/>
            </a:pPr>
            <a:r>
              <a:rPr lang="ru-RU"/>
              <a:t>2</a:t>
            </a:r>
            <a:endParaRPr/>
          </a:p>
        </p:txBody>
      </p:sp>
      <p:sp>
        <p:nvSpPr>
          <p:cNvPr id="445" name="Google Shape;445;p59"/>
          <p:cNvSpPr txBox="1">
            <a:spLocks noGrp="1"/>
          </p:cNvSpPr>
          <p:nvPr>
            <p:ph type="body" idx="6"/>
          </p:nvPr>
        </p:nvSpPr>
        <p:spPr>
          <a:xfrm>
            <a:off x="7360170" y="2536669"/>
            <a:ext cx="3852000" cy="1080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SzPts val="1100"/>
              <a:buNone/>
            </a:pPr>
            <a:r>
              <a:rPr lang="ru-RU" sz="2000" b="1"/>
              <a:t>Composability</a:t>
            </a:r>
            <a:endParaRPr sz="2000" b="1"/>
          </a:p>
          <a:p>
            <a:pPr marL="0" lvl="0" indent="0" algn="l" rtl="0">
              <a:spcBef>
                <a:spcPts val="0"/>
              </a:spcBef>
              <a:spcAft>
                <a:spcPts val="0"/>
              </a:spcAft>
              <a:buClr>
                <a:schemeClr val="lt1"/>
              </a:buClr>
              <a:buSzPts val="1100"/>
              <a:buFont typeface="Arial"/>
              <a:buNone/>
            </a:pPr>
            <a:r>
              <a:rPr lang="ru-RU" sz="2000"/>
              <a:t>Подзадачи самоценны вне контекста задачи</a:t>
            </a:r>
            <a:endParaRPr sz="2000"/>
          </a:p>
          <a:p>
            <a:pPr marL="0" lvl="0" indent="0" algn="l" rtl="0">
              <a:spcBef>
                <a:spcPts val="0"/>
              </a:spcBef>
              <a:spcAft>
                <a:spcPts val="0"/>
              </a:spcAft>
              <a:buClr>
                <a:schemeClr val="lt1"/>
              </a:buClr>
              <a:buSzPts val="1100"/>
              <a:buFont typeface="Arial"/>
              <a:buNone/>
            </a:pPr>
            <a:endParaRPr sz="2000" b="1"/>
          </a:p>
          <a:p>
            <a:pPr marL="0" lvl="0" indent="0" algn="l" rtl="0">
              <a:spcBef>
                <a:spcPts val="0"/>
              </a:spcBef>
              <a:spcAft>
                <a:spcPts val="0"/>
              </a:spcAft>
              <a:buSzPts val="1100"/>
              <a:buNone/>
            </a:pPr>
            <a:endParaRPr sz="2000" b="1"/>
          </a:p>
        </p:txBody>
      </p:sp>
      <p:sp>
        <p:nvSpPr>
          <p:cNvPr id="446" name="Google Shape;446;p59"/>
          <p:cNvSpPr txBox="1">
            <a:spLocks noGrp="1"/>
          </p:cNvSpPr>
          <p:nvPr>
            <p:ph type="body" idx="7"/>
          </p:nvPr>
        </p:nvSpPr>
        <p:spPr>
          <a:xfrm>
            <a:off x="7360175" y="4605297"/>
            <a:ext cx="3852000" cy="1368600"/>
          </a:xfrm>
          <a:prstGeom prst="rect">
            <a:avLst/>
          </a:prstGeom>
          <a:noFill/>
          <a:ln>
            <a:noFill/>
          </a:ln>
        </p:spPr>
        <p:txBody>
          <a:bodyPr spcFirstLastPara="1" wrap="square" lIns="0" tIns="45700" rIns="91425" bIns="45700" anchor="t" anchorCtr="0">
            <a:noAutofit/>
          </a:bodyPr>
          <a:lstStyle/>
          <a:p>
            <a:pPr marL="0" lvl="0" indent="0" algn="l" rtl="0">
              <a:lnSpc>
                <a:spcPct val="90000"/>
              </a:lnSpc>
              <a:spcBef>
                <a:spcPts val="0"/>
              </a:spcBef>
              <a:spcAft>
                <a:spcPts val="0"/>
              </a:spcAft>
              <a:buClr>
                <a:schemeClr val="lt1"/>
              </a:buClr>
              <a:buSzPts val="1100"/>
              <a:buNone/>
            </a:pPr>
            <a:r>
              <a:rPr lang="ru-RU" sz="2000" b="1"/>
              <a:t>Protection</a:t>
            </a:r>
            <a:endParaRPr sz="2000" b="1"/>
          </a:p>
          <a:p>
            <a:pPr marL="0" lvl="0" indent="0" algn="l" rtl="0">
              <a:lnSpc>
                <a:spcPct val="90000"/>
              </a:lnSpc>
              <a:spcBef>
                <a:spcPts val="0"/>
              </a:spcBef>
              <a:spcAft>
                <a:spcPts val="0"/>
              </a:spcAft>
              <a:buClr>
                <a:schemeClr val="lt1"/>
              </a:buClr>
              <a:buSzPts val="1100"/>
              <a:buNone/>
            </a:pPr>
            <a:r>
              <a:rPr lang="ru-RU" sz="2000"/>
              <a:t>Защита других модулей от ошибок, происходящих внутри модуля</a:t>
            </a:r>
            <a:endParaRPr sz="2000"/>
          </a:p>
          <a:p>
            <a:pPr marL="0" lvl="0" indent="0" algn="l" rtl="0">
              <a:lnSpc>
                <a:spcPct val="90000"/>
              </a:lnSpc>
              <a:spcBef>
                <a:spcPts val="0"/>
              </a:spcBef>
              <a:spcAft>
                <a:spcPts val="0"/>
              </a:spcAft>
              <a:buClr>
                <a:schemeClr val="lt1"/>
              </a:buClr>
              <a:buSzPts val="1100"/>
              <a:buNone/>
            </a:pPr>
            <a:endParaRPr sz="2000" b="1"/>
          </a:p>
          <a:p>
            <a:pPr marL="0" lvl="0" indent="0" algn="l" rtl="0">
              <a:lnSpc>
                <a:spcPct val="90000"/>
              </a:lnSpc>
              <a:spcBef>
                <a:spcPts val="0"/>
              </a:spcBef>
              <a:spcAft>
                <a:spcPts val="0"/>
              </a:spcAft>
              <a:buClr>
                <a:schemeClr val="lt1"/>
              </a:buClr>
              <a:buSzPts val="1100"/>
              <a:buNone/>
            </a:pPr>
            <a:endParaRPr sz="2000" b="1"/>
          </a:p>
        </p:txBody>
      </p:sp>
      <p:sp>
        <p:nvSpPr>
          <p:cNvPr id="447" name="Google Shape;447;p59"/>
          <p:cNvSpPr txBox="1">
            <a:spLocks noGrp="1"/>
          </p:cNvSpPr>
          <p:nvPr>
            <p:ph type="body" idx="8"/>
          </p:nvPr>
        </p:nvSpPr>
        <p:spPr>
          <a:xfrm>
            <a:off x="1716375" y="4605300"/>
            <a:ext cx="4019400" cy="13167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SzPts val="1100"/>
              <a:buNone/>
            </a:pPr>
            <a:r>
              <a:rPr lang="ru-RU" sz="2000" b="1"/>
              <a:t>Readability</a:t>
            </a:r>
            <a:endParaRPr sz="2000" b="1"/>
          </a:p>
          <a:p>
            <a:pPr marL="0" lvl="0" indent="0" algn="l" rtl="0">
              <a:spcBef>
                <a:spcPts val="0"/>
              </a:spcBef>
              <a:spcAft>
                <a:spcPts val="0"/>
              </a:spcAft>
              <a:buSzPts val="1100"/>
              <a:buNone/>
            </a:pPr>
            <a:r>
              <a:rPr lang="ru-RU" sz="2000"/>
              <a:t>Корректность кода модуля очевидна без изучения кода смежных модулей</a:t>
            </a:r>
            <a:endParaRPr sz="2000"/>
          </a:p>
        </p:txBody>
      </p:sp>
      <p:sp>
        <p:nvSpPr>
          <p:cNvPr id="448" name="Google Shape;448;p59"/>
          <p:cNvSpPr txBox="1">
            <a:spLocks noGrp="1"/>
          </p:cNvSpPr>
          <p:nvPr>
            <p:ph type="title"/>
          </p:nvPr>
        </p:nvSpPr>
        <p:spPr>
          <a:xfrm>
            <a:off x="587375" y="584200"/>
            <a:ext cx="11017200" cy="12579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Modular Design Principles</a:t>
            </a:r>
            <a:endParaRPr b="1">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60"/>
          <p:cNvPicPr preferRelativeResize="0"/>
          <p:nvPr/>
        </p:nvPicPr>
        <p:blipFill rotWithShape="1">
          <a:blip r:embed="rId3">
            <a:alphaModFix/>
          </a:blip>
          <a:srcRect/>
          <a:stretch/>
        </p:blipFill>
        <p:spPr>
          <a:xfrm>
            <a:off x="6721617" y="133193"/>
            <a:ext cx="4968086" cy="6172200"/>
          </a:xfrm>
          <a:prstGeom prst="rect">
            <a:avLst/>
          </a:prstGeom>
          <a:noFill/>
          <a:ln>
            <a:noFill/>
          </a:ln>
        </p:spPr>
      </p:pic>
      <p:sp>
        <p:nvSpPr>
          <p:cNvPr id="454" name="Google Shape;454;p60"/>
          <p:cNvSpPr txBox="1">
            <a:spLocks noGrp="1"/>
          </p:cNvSpPr>
          <p:nvPr>
            <p:ph type="title"/>
          </p:nvPr>
        </p:nvSpPr>
        <p:spPr>
          <a:xfrm>
            <a:off x="587375" y="584200"/>
            <a:ext cx="6118200" cy="5581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Decomposition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587375" y="584200"/>
            <a:ext cx="110172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Зачем заботиться о </a:t>
            </a:r>
            <a:endParaRPr/>
          </a:p>
          <a:p>
            <a:pPr marL="0" lvl="0" indent="0" algn="l" rtl="0">
              <a:lnSpc>
                <a:spcPct val="80000"/>
              </a:lnSpc>
              <a:spcBef>
                <a:spcPts val="0"/>
              </a:spcBef>
              <a:spcAft>
                <a:spcPts val="0"/>
              </a:spcAft>
              <a:buClr>
                <a:schemeClr val="dk1"/>
              </a:buClr>
              <a:buSzPts val="5000"/>
              <a:buFont typeface="Arial"/>
              <a:buNone/>
            </a:pPr>
            <a:r>
              <a:rPr lang="ru-RU"/>
              <a:t>качестве кода?</a:t>
            </a:r>
            <a:endParaRPr>
              <a:latin typeface="Geologica Medium"/>
              <a:ea typeface="Geologica Medium"/>
              <a:cs typeface="Geologica Medium"/>
              <a:sym typeface="Geologica Medium"/>
            </a:endParaRPr>
          </a:p>
        </p:txBody>
      </p:sp>
      <p:pic>
        <p:nvPicPr>
          <p:cNvPr id="297" name="Google Shape;297;p43"/>
          <p:cNvPicPr preferRelativeResize="0"/>
          <p:nvPr/>
        </p:nvPicPr>
        <p:blipFill rotWithShape="1">
          <a:blip r:embed="rId3">
            <a:alphaModFix/>
          </a:blip>
          <a:srcRect/>
          <a:stretch/>
        </p:blipFill>
        <p:spPr>
          <a:xfrm>
            <a:off x="587375" y="3189620"/>
            <a:ext cx="464734" cy="464734"/>
          </a:xfrm>
          <a:prstGeom prst="rect">
            <a:avLst/>
          </a:prstGeom>
          <a:noFill/>
          <a:ln>
            <a:noFill/>
          </a:ln>
        </p:spPr>
      </p:pic>
      <p:pic>
        <p:nvPicPr>
          <p:cNvPr id="298" name="Google Shape;298;p43"/>
          <p:cNvPicPr preferRelativeResize="0"/>
          <p:nvPr/>
        </p:nvPicPr>
        <p:blipFill rotWithShape="1">
          <a:blip r:embed="rId3">
            <a:alphaModFix/>
          </a:blip>
          <a:srcRect/>
          <a:stretch/>
        </p:blipFill>
        <p:spPr>
          <a:xfrm>
            <a:off x="587375" y="3720333"/>
            <a:ext cx="464734" cy="464734"/>
          </a:xfrm>
          <a:prstGeom prst="rect">
            <a:avLst/>
          </a:prstGeom>
          <a:noFill/>
          <a:ln>
            <a:noFill/>
          </a:ln>
        </p:spPr>
      </p:pic>
      <p:pic>
        <p:nvPicPr>
          <p:cNvPr id="299" name="Google Shape;299;p43"/>
          <p:cNvPicPr preferRelativeResize="0"/>
          <p:nvPr/>
        </p:nvPicPr>
        <p:blipFill rotWithShape="1">
          <a:blip r:embed="rId3">
            <a:alphaModFix/>
          </a:blip>
          <a:srcRect/>
          <a:stretch/>
        </p:blipFill>
        <p:spPr>
          <a:xfrm>
            <a:off x="587375" y="4251045"/>
            <a:ext cx="464734" cy="464734"/>
          </a:xfrm>
          <a:prstGeom prst="rect">
            <a:avLst/>
          </a:prstGeom>
          <a:noFill/>
          <a:ln>
            <a:noFill/>
          </a:ln>
        </p:spPr>
      </p:pic>
      <p:sp>
        <p:nvSpPr>
          <p:cNvPr id="300" name="Google Shape;300;p43"/>
          <p:cNvSpPr txBox="1"/>
          <p:nvPr/>
        </p:nvSpPr>
        <p:spPr>
          <a:xfrm>
            <a:off x="1114950" y="29293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Большие проекты</a:t>
            </a:r>
            <a:endParaRPr/>
          </a:p>
        </p:txBody>
      </p:sp>
      <p:sp>
        <p:nvSpPr>
          <p:cNvPr id="301" name="Google Shape;301;p43"/>
          <p:cNvSpPr txBox="1"/>
          <p:nvPr/>
        </p:nvSpPr>
        <p:spPr>
          <a:xfrm>
            <a:off x="1114950" y="34601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Большие команды</a:t>
            </a:r>
            <a:endParaRPr/>
          </a:p>
        </p:txBody>
      </p:sp>
      <p:sp>
        <p:nvSpPr>
          <p:cNvPr id="302" name="Google Shape;302;p43"/>
          <p:cNvSpPr txBox="1"/>
          <p:nvPr/>
        </p:nvSpPr>
        <p:spPr>
          <a:xfrm>
            <a:off x="1114950" y="4015650"/>
            <a:ext cx="47028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Длительное сопровождение</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1"/>
          <p:cNvSpPr txBox="1">
            <a:spLocks noGrp="1"/>
          </p:cNvSpPr>
          <p:nvPr>
            <p:ph type="title"/>
          </p:nvPr>
        </p:nvSpPr>
        <p:spPr>
          <a:xfrm>
            <a:off x="587374" y="584200"/>
            <a:ext cx="10761943"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dirty="0"/>
              <a:t>Задача: разбить на поля CSV</a:t>
            </a:r>
            <a:endParaRPr dirty="0"/>
          </a:p>
        </p:txBody>
      </p:sp>
      <p:sp>
        <p:nvSpPr>
          <p:cNvPr id="460" name="Google Shape;460;p61"/>
          <p:cNvSpPr txBox="1"/>
          <p:nvPr/>
        </p:nvSpPr>
        <p:spPr>
          <a:xfrm>
            <a:off x="587375" y="1638575"/>
            <a:ext cx="8584500" cy="47307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Field1 Field2 "</a:t>
            </a:r>
            <a:r>
              <a:rPr lang="ru-RU" sz="2000" dirty="0" err="1">
                <a:solidFill>
                  <a:schemeClr val="dk1"/>
                </a:solidFill>
                <a:latin typeface="Montserrat"/>
                <a:ea typeface="Montserrat"/>
                <a:cs typeface="Montserrat"/>
                <a:sym typeface="Montserrat"/>
              </a:rPr>
              <a:t>Field</a:t>
            </a:r>
            <a:r>
              <a:rPr lang="ru-RU" sz="2000" dirty="0">
                <a:solidFill>
                  <a:schemeClr val="dk1"/>
                </a:solidFill>
                <a:latin typeface="Montserrat"/>
                <a:ea typeface="Montserrat"/>
                <a:cs typeface="Montserrat"/>
                <a:sym typeface="Montserrat"/>
              </a:rPr>
              <a:t> 3 </a:t>
            </a:r>
            <a:r>
              <a:rPr lang="ru-RU" sz="2000" dirty="0" err="1">
                <a:solidFill>
                  <a:schemeClr val="dk1"/>
                </a:solidFill>
                <a:latin typeface="Montserrat"/>
                <a:ea typeface="Montserrat"/>
                <a:cs typeface="Montserrat"/>
                <a:sym typeface="Montserrat"/>
              </a:rPr>
              <a:t>with</a:t>
            </a:r>
            <a:r>
              <a:rPr lang="ru-RU" sz="2000" dirty="0">
                <a:solidFill>
                  <a:schemeClr val="dk1"/>
                </a:solidFill>
                <a:latin typeface="Montserrat"/>
                <a:ea typeface="Montserrat"/>
                <a:cs typeface="Montserrat"/>
                <a:sym typeface="Montserrat"/>
              </a:rPr>
              <a:t> </a:t>
            </a:r>
            <a:r>
              <a:rPr lang="ru-RU" sz="2000" dirty="0" err="1">
                <a:solidFill>
                  <a:schemeClr val="dk1"/>
                </a:solidFill>
                <a:latin typeface="Montserrat"/>
                <a:ea typeface="Montserrat"/>
                <a:cs typeface="Montserrat"/>
                <a:sym typeface="Montserrat"/>
              </a:rPr>
              <a:t>spaces</a:t>
            </a:r>
            <a:r>
              <a:rPr lang="ru-RU" sz="2000" dirty="0">
                <a:solidFill>
                  <a:schemeClr val="dk1"/>
                </a:solidFill>
                <a:latin typeface="Montserrat"/>
                <a:ea typeface="Montserrat"/>
                <a:cs typeface="Montserrat"/>
                <a:sym typeface="Montserrat"/>
              </a:rPr>
              <a:t>" "\"</a:t>
            </a:r>
            <a:r>
              <a:rPr lang="ru-RU" sz="2000" dirty="0" err="1">
                <a:solidFill>
                  <a:schemeClr val="dk1"/>
                </a:solidFill>
                <a:latin typeface="Montserrat"/>
                <a:ea typeface="Montserrat"/>
                <a:cs typeface="Montserrat"/>
                <a:sym typeface="Montserrat"/>
              </a:rPr>
              <a:t>quote</a:t>
            </a:r>
            <a:r>
              <a:rPr lang="ru-RU" sz="2000" dirty="0">
                <a:solidFill>
                  <a:schemeClr val="dk1"/>
                </a:solidFill>
                <a:latin typeface="Montserrat"/>
                <a:ea typeface="Montserrat"/>
                <a:cs typeface="Montserrat"/>
                <a:sym typeface="Montserrat"/>
              </a:rPr>
              <a:t>\""</a:t>
            </a:r>
            <a:endParaRPr sz="2000" dirty="0">
              <a:solidFill>
                <a:schemeClr val="dk1"/>
              </a:solidFill>
              <a:latin typeface="Montserrat"/>
              <a:ea typeface="Montserrat"/>
              <a:cs typeface="Montserrat"/>
              <a:sym typeface="Montserrat"/>
            </a:endParaRPr>
          </a:p>
          <a:p>
            <a:pPr marL="0" lvl="0" indent="0" algn="l" rtl="0">
              <a:lnSpc>
                <a:spcPct val="115000"/>
              </a:lnSpc>
              <a:spcBef>
                <a:spcPts val="1000"/>
              </a:spcBef>
              <a:spcAft>
                <a:spcPts val="0"/>
              </a:spcAft>
              <a:buNone/>
            </a:pPr>
            <a:endParaRPr sz="2000" dirty="0">
              <a:solidFill>
                <a:srgbClr val="569CD6"/>
              </a:solidFill>
              <a:latin typeface="Consolas"/>
              <a:ea typeface="Consolas"/>
              <a:cs typeface="Consolas"/>
              <a:sym typeface="Consolas"/>
            </a:endParaRPr>
          </a:p>
          <a:p>
            <a:pPr marL="0" lvl="0" indent="0" algn="l" rtl="0">
              <a:lnSpc>
                <a:spcPct val="115000"/>
              </a:lnSpc>
              <a:spcBef>
                <a:spcPts val="0"/>
              </a:spcBef>
              <a:spcAft>
                <a:spcPts val="0"/>
              </a:spcAft>
              <a:buNone/>
            </a:pPr>
            <a:endParaRPr sz="2000" dirty="0">
              <a:solidFill>
                <a:srgbClr val="569CD6"/>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dirty="0" err="1">
                <a:solidFill>
                  <a:srgbClr val="569CD6"/>
                </a:solidFill>
                <a:latin typeface="Consolas"/>
                <a:ea typeface="Consolas"/>
                <a:cs typeface="Consolas"/>
                <a:sym typeface="Consolas"/>
              </a:rPr>
              <a:t>string</a:t>
            </a:r>
            <a:r>
              <a:rPr lang="ru-RU" sz="2000" dirty="0">
                <a:solidFill>
                  <a:schemeClr val="dk1"/>
                </a:solidFill>
                <a:latin typeface="Consolas"/>
                <a:ea typeface="Consolas"/>
                <a:cs typeface="Consolas"/>
                <a:sym typeface="Consolas"/>
              </a:rPr>
              <a:t>[]</a:t>
            </a:r>
            <a:r>
              <a:rPr lang="ru-RU" sz="2000" dirty="0">
                <a:solidFill>
                  <a:srgbClr val="569CD6"/>
                </a:solidFill>
                <a:latin typeface="Consolas"/>
                <a:ea typeface="Consolas"/>
                <a:cs typeface="Consolas"/>
                <a:sym typeface="Consolas"/>
              </a:rPr>
              <a:t> </a:t>
            </a:r>
            <a:r>
              <a:rPr lang="ru-RU" sz="2000" dirty="0" err="1">
                <a:solidFill>
                  <a:srgbClr val="DCDCAA"/>
                </a:solidFill>
                <a:latin typeface="Consolas"/>
                <a:ea typeface="Consolas"/>
                <a:cs typeface="Consolas"/>
                <a:sym typeface="Consolas"/>
              </a:rPr>
              <a:t>SplitToFields</a:t>
            </a:r>
            <a:r>
              <a:rPr lang="ru-RU" sz="2000" dirty="0">
                <a:solidFill>
                  <a:srgbClr val="DCDCDC"/>
                </a:solidFill>
                <a:latin typeface="Consolas"/>
                <a:ea typeface="Consolas"/>
                <a:cs typeface="Consolas"/>
                <a:sym typeface="Consolas"/>
              </a:rPr>
              <a:t>(</a:t>
            </a:r>
            <a:r>
              <a:rPr lang="ru-RU" sz="2000" dirty="0" err="1">
                <a:solidFill>
                  <a:srgbClr val="569CD6"/>
                </a:solidFill>
                <a:latin typeface="Consolas"/>
                <a:ea typeface="Consolas"/>
                <a:cs typeface="Consolas"/>
                <a:sym typeface="Consolas"/>
              </a:rPr>
              <a:t>string</a:t>
            </a:r>
            <a:r>
              <a:rPr lang="ru-RU" sz="2000" dirty="0">
                <a:solidFill>
                  <a:srgbClr val="569CD6"/>
                </a:solidFill>
                <a:latin typeface="Consolas"/>
                <a:ea typeface="Consolas"/>
                <a:cs typeface="Consolas"/>
                <a:sym typeface="Consolas"/>
              </a:rPr>
              <a:t> </a:t>
            </a:r>
            <a:r>
              <a:rPr lang="ru-RU" sz="2000" dirty="0" err="1">
                <a:solidFill>
                  <a:srgbClr val="9CDCFE"/>
                </a:solidFill>
                <a:latin typeface="Consolas"/>
                <a:ea typeface="Consolas"/>
                <a:cs typeface="Consolas"/>
                <a:sym typeface="Consolas"/>
              </a:rPr>
              <a:t>lines</a:t>
            </a:r>
            <a:r>
              <a:rPr lang="ru-RU" sz="2000" dirty="0">
                <a:solidFill>
                  <a:srgbClr val="DCDCDC"/>
                </a:solidFill>
                <a:latin typeface="Consolas"/>
                <a:ea typeface="Consolas"/>
                <a:cs typeface="Consolas"/>
                <a:sym typeface="Consolas"/>
              </a:rPr>
              <a:t>)</a:t>
            </a:r>
            <a:endParaRPr sz="2000" dirty="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dirty="0">
              <a:solidFill>
                <a:schemeClr val="dk1"/>
              </a:solidFill>
              <a:latin typeface="Montserrat"/>
              <a:ea typeface="Montserrat"/>
              <a:cs typeface="Montserrat"/>
              <a:sym typeface="Montserrat"/>
            </a:endParaRPr>
          </a:p>
          <a:p>
            <a:pPr marL="0" lvl="0" indent="0" algn="l" rtl="0">
              <a:spcBef>
                <a:spcPts val="1800"/>
              </a:spcBef>
              <a:spcAft>
                <a:spcPts val="0"/>
              </a:spcAft>
              <a:buNone/>
            </a:pPr>
            <a:endParaRPr sz="2000" dirty="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Field1</a:t>
            </a:r>
            <a:endParaRPr sz="2000" dirty="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Field2</a:t>
            </a:r>
            <a:endParaRPr sz="2000" dirty="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dirty="0" err="1">
                <a:solidFill>
                  <a:schemeClr val="dk1"/>
                </a:solidFill>
                <a:latin typeface="Montserrat"/>
                <a:ea typeface="Montserrat"/>
                <a:cs typeface="Montserrat"/>
                <a:sym typeface="Montserrat"/>
              </a:rPr>
              <a:t>Field</a:t>
            </a:r>
            <a:r>
              <a:rPr lang="ru-RU" sz="2000" dirty="0">
                <a:solidFill>
                  <a:schemeClr val="dk1"/>
                </a:solidFill>
                <a:latin typeface="Montserrat"/>
                <a:ea typeface="Montserrat"/>
                <a:cs typeface="Montserrat"/>
                <a:sym typeface="Montserrat"/>
              </a:rPr>
              <a:t> 3 </a:t>
            </a:r>
            <a:r>
              <a:rPr lang="ru-RU" sz="2000" dirty="0" err="1">
                <a:solidFill>
                  <a:schemeClr val="dk1"/>
                </a:solidFill>
                <a:latin typeface="Montserrat"/>
                <a:ea typeface="Montserrat"/>
                <a:cs typeface="Montserrat"/>
                <a:sym typeface="Montserrat"/>
              </a:rPr>
              <a:t>with</a:t>
            </a:r>
            <a:r>
              <a:rPr lang="ru-RU" sz="2000" dirty="0">
                <a:solidFill>
                  <a:schemeClr val="dk1"/>
                </a:solidFill>
                <a:latin typeface="Montserrat"/>
                <a:ea typeface="Montserrat"/>
                <a:cs typeface="Montserrat"/>
                <a:sym typeface="Montserrat"/>
              </a:rPr>
              <a:t> </a:t>
            </a:r>
            <a:r>
              <a:rPr lang="ru-RU" sz="2000" dirty="0" err="1">
                <a:solidFill>
                  <a:schemeClr val="dk1"/>
                </a:solidFill>
                <a:latin typeface="Montserrat"/>
                <a:ea typeface="Montserrat"/>
                <a:cs typeface="Montserrat"/>
                <a:sym typeface="Montserrat"/>
              </a:rPr>
              <a:t>spaces</a:t>
            </a:r>
            <a:endParaRPr sz="2000" dirty="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dirty="0">
                <a:solidFill>
                  <a:schemeClr val="dk1"/>
                </a:solidFill>
                <a:latin typeface="Montserrat"/>
                <a:ea typeface="Montserrat"/>
                <a:cs typeface="Montserrat"/>
                <a:sym typeface="Montserrat"/>
              </a:rPr>
              <a:t>"</a:t>
            </a:r>
            <a:r>
              <a:rPr lang="ru-RU" sz="2000" dirty="0" err="1">
                <a:solidFill>
                  <a:schemeClr val="dk1"/>
                </a:solidFill>
                <a:latin typeface="Montserrat"/>
                <a:ea typeface="Montserrat"/>
                <a:cs typeface="Montserrat"/>
                <a:sym typeface="Montserrat"/>
              </a:rPr>
              <a:t>quote</a:t>
            </a:r>
            <a:r>
              <a:rPr lang="ru-RU" sz="2000" dirty="0">
                <a:solidFill>
                  <a:schemeClr val="dk1"/>
                </a:solidFill>
                <a:latin typeface="Montserrat"/>
                <a:ea typeface="Montserrat"/>
                <a:cs typeface="Montserrat"/>
                <a:sym typeface="Montserrat"/>
              </a:rPr>
              <a:t>"</a:t>
            </a:r>
            <a:endParaRPr sz="2000" dirty="0">
              <a:solidFill>
                <a:schemeClr val="dk1"/>
              </a:solidFill>
              <a:latin typeface="Montserrat"/>
              <a:ea typeface="Montserrat"/>
              <a:cs typeface="Montserrat"/>
              <a:sym typeface="Montserrat"/>
            </a:endParaRPr>
          </a:p>
        </p:txBody>
      </p:sp>
      <p:sp>
        <p:nvSpPr>
          <p:cNvPr id="461" name="Google Shape;461;p61"/>
          <p:cNvSpPr/>
          <p:nvPr/>
        </p:nvSpPr>
        <p:spPr>
          <a:xfrm>
            <a:off x="4589595" y="2522291"/>
            <a:ext cx="391800" cy="4287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62" name="Google Shape;462;p61"/>
          <p:cNvSpPr/>
          <p:nvPr/>
        </p:nvSpPr>
        <p:spPr>
          <a:xfrm>
            <a:off x="868303" y="3789575"/>
            <a:ext cx="391800" cy="4287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2"/>
          <p:cNvSpPr txBox="1">
            <a:spLocks noGrp="1"/>
          </p:cNvSpPr>
          <p:nvPr>
            <p:ph type="title"/>
          </p:nvPr>
        </p:nvSpPr>
        <p:spPr>
          <a:xfrm>
            <a:off x="330200" y="3016500"/>
            <a:ext cx="66768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Без декомпозиции</a:t>
            </a:r>
            <a:endParaRPr/>
          </a:p>
        </p:txBody>
      </p:sp>
      <p:pic>
        <p:nvPicPr>
          <p:cNvPr id="468" name="Google Shape;468;p62"/>
          <p:cNvPicPr preferRelativeResize="0"/>
          <p:nvPr/>
        </p:nvPicPr>
        <p:blipFill>
          <a:blip r:embed="rId3">
            <a:alphaModFix/>
          </a:blip>
          <a:stretch>
            <a:fillRect/>
          </a:stretch>
        </p:blipFill>
        <p:spPr>
          <a:xfrm>
            <a:off x="7337775" y="645850"/>
            <a:ext cx="3984725" cy="5566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3"/>
          <p:cNvSpPr txBox="1">
            <a:spLocks noGrp="1"/>
          </p:cNvSpPr>
          <p:nvPr>
            <p:ph type="title"/>
          </p:nvPr>
        </p:nvSpPr>
        <p:spPr>
          <a:xfrm>
            <a:off x="587375" y="584200"/>
            <a:ext cx="102732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Маркеры плохой декомпозиции</a:t>
            </a:r>
            <a:endParaRPr>
              <a:latin typeface="Geologica Medium"/>
              <a:ea typeface="Geologica Medium"/>
              <a:cs typeface="Geologica Medium"/>
              <a:sym typeface="Geologica Medium"/>
            </a:endParaRPr>
          </a:p>
        </p:txBody>
      </p:sp>
      <p:pic>
        <p:nvPicPr>
          <p:cNvPr id="474" name="Google Shape;474;p63"/>
          <p:cNvPicPr preferRelativeResize="0"/>
          <p:nvPr/>
        </p:nvPicPr>
        <p:blipFill rotWithShape="1">
          <a:blip r:embed="rId3">
            <a:alphaModFix/>
          </a:blip>
          <a:srcRect/>
          <a:stretch/>
        </p:blipFill>
        <p:spPr>
          <a:xfrm>
            <a:off x="587387" y="3428993"/>
            <a:ext cx="464734" cy="464734"/>
          </a:xfrm>
          <a:prstGeom prst="rect">
            <a:avLst/>
          </a:prstGeom>
          <a:noFill/>
          <a:ln>
            <a:noFill/>
          </a:ln>
        </p:spPr>
      </p:pic>
      <p:pic>
        <p:nvPicPr>
          <p:cNvPr id="475" name="Google Shape;475;p63"/>
          <p:cNvPicPr preferRelativeResize="0"/>
          <p:nvPr/>
        </p:nvPicPr>
        <p:blipFill rotWithShape="1">
          <a:blip r:embed="rId3">
            <a:alphaModFix/>
          </a:blip>
          <a:srcRect/>
          <a:stretch/>
        </p:blipFill>
        <p:spPr>
          <a:xfrm>
            <a:off x="587387" y="3959706"/>
            <a:ext cx="464734" cy="464734"/>
          </a:xfrm>
          <a:prstGeom prst="rect">
            <a:avLst/>
          </a:prstGeom>
          <a:noFill/>
          <a:ln>
            <a:noFill/>
          </a:ln>
        </p:spPr>
      </p:pic>
      <p:pic>
        <p:nvPicPr>
          <p:cNvPr id="476" name="Google Shape;476;p63"/>
          <p:cNvPicPr preferRelativeResize="0"/>
          <p:nvPr/>
        </p:nvPicPr>
        <p:blipFill rotWithShape="1">
          <a:blip r:embed="rId3">
            <a:alphaModFix/>
          </a:blip>
          <a:srcRect/>
          <a:stretch/>
        </p:blipFill>
        <p:spPr>
          <a:xfrm>
            <a:off x="587387" y="4490418"/>
            <a:ext cx="464734" cy="464734"/>
          </a:xfrm>
          <a:prstGeom prst="rect">
            <a:avLst/>
          </a:prstGeom>
          <a:noFill/>
          <a:ln>
            <a:noFill/>
          </a:ln>
        </p:spPr>
      </p:pic>
      <p:sp>
        <p:nvSpPr>
          <p:cNvPr id="477" name="Google Shape;477;p63"/>
          <p:cNvSpPr txBox="1"/>
          <p:nvPr/>
        </p:nvSpPr>
        <p:spPr>
          <a:xfrm>
            <a:off x="1052121" y="3170935"/>
            <a:ext cx="4629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Слишком длинный метод / класс</a:t>
            </a:r>
            <a:endParaRPr/>
          </a:p>
        </p:txBody>
      </p:sp>
      <p:sp>
        <p:nvSpPr>
          <p:cNvPr id="478" name="Google Shape;478;p63"/>
          <p:cNvSpPr txBox="1"/>
          <p:nvPr/>
        </p:nvSpPr>
        <p:spPr>
          <a:xfrm>
            <a:off x="1052121" y="3718535"/>
            <a:ext cx="67497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Слишком общее название метода</a:t>
            </a:r>
            <a:endParaRPr dirty="0"/>
          </a:p>
        </p:txBody>
      </p:sp>
      <p:sp>
        <p:nvSpPr>
          <p:cNvPr id="479" name="Google Shape;479;p63"/>
          <p:cNvSpPr txBox="1"/>
          <p:nvPr/>
        </p:nvSpPr>
        <p:spPr>
          <a:xfrm>
            <a:off x="1052121" y="4266123"/>
            <a:ext cx="69651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Слишком сложное название метода</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4"/>
          <p:cNvSpPr txBox="1">
            <a:spLocks noGrp="1"/>
          </p:cNvSpPr>
          <p:nvPr>
            <p:ph type="title"/>
          </p:nvPr>
        </p:nvSpPr>
        <p:spPr>
          <a:xfrm>
            <a:off x="587374" y="584200"/>
            <a:ext cx="10264401"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dirty="0"/>
              <a:t>Задача: разбить на поля CSV</a:t>
            </a:r>
            <a:endParaRPr dirty="0"/>
          </a:p>
        </p:txBody>
      </p:sp>
      <p:sp>
        <p:nvSpPr>
          <p:cNvPr id="485" name="Google Shape;485;p64"/>
          <p:cNvSpPr txBox="1"/>
          <p:nvPr/>
        </p:nvSpPr>
        <p:spPr>
          <a:xfrm>
            <a:off x="587375" y="2299875"/>
            <a:ext cx="8584500" cy="30528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Введём понятие токена</a:t>
            </a:r>
            <a:endParaRPr sz="2000">
              <a:solidFill>
                <a:schemeClr val="dk1"/>
              </a:solidFill>
              <a:latin typeface="Montserrat"/>
              <a:ea typeface="Montserrat"/>
              <a:cs typeface="Montserrat"/>
              <a:sym typeface="Montserrat"/>
            </a:endParaRPr>
          </a:p>
          <a:p>
            <a:pPr marL="0" lvl="0" indent="0" algn="l" rtl="0">
              <a:lnSpc>
                <a:spcPct val="115000"/>
              </a:lnSpc>
              <a:spcBef>
                <a:spcPts val="1000"/>
              </a:spcBef>
              <a:spcAft>
                <a:spcPts val="0"/>
              </a:spcAft>
              <a:buNone/>
            </a:pPr>
            <a:endParaRPr sz="2000">
              <a:solidFill>
                <a:srgbClr val="569CD6"/>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569CD6"/>
                </a:solidFill>
                <a:latin typeface="Consolas"/>
                <a:ea typeface="Consolas"/>
                <a:cs typeface="Consolas"/>
                <a:sym typeface="Consolas"/>
              </a:rPr>
              <a:t>class </a:t>
            </a:r>
            <a:r>
              <a:rPr lang="ru-RU" sz="2000">
                <a:solidFill>
                  <a:srgbClr val="4EC9B0"/>
                </a:solidFill>
                <a:latin typeface="Consolas"/>
                <a:ea typeface="Consolas"/>
                <a:cs typeface="Consolas"/>
                <a:sym typeface="Consolas"/>
              </a:rPr>
              <a:t>Token</a:t>
            </a:r>
            <a:r>
              <a:rPr lang="ru-RU" sz="2000">
                <a:solidFill>
                  <a:srgbClr val="DCDCDC"/>
                </a:solidFill>
                <a:latin typeface="Consolas"/>
                <a:ea typeface="Consolas"/>
                <a:cs typeface="Consolas"/>
                <a:sym typeface="Consolas"/>
              </a:rPr>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int </a:t>
            </a:r>
            <a:r>
              <a:rPr lang="ru-RU" sz="2000">
                <a:solidFill>
                  <a:srgbClr val="DCDCDC"/>
                </a:solidFill>
                <a:latin typeface="Consolas"/>
                <a:ea typeface="Consolas"/>
                <a:cs typeface="Consolas"/>
                <a:sym typeface="Consolas"/>
              </a:rPr>
              <a:t>Length;</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int </a:t>
            </a:r>
            <a:r>
              <a:rPr lang="ru-RU" sz="2000">
                <a:solidFill>
                  <a:srgbClr val="DCDCDC"/>
                </a:solidFill>
                <a:latin typeface="Consolas"/>
                <a:ea typeface="Consolas"/>
                <a:cs typeface="Consolas"/>
                <a:sym typeface="Consolas"/>
              </a:rPr>
              <a:t>Position;</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string </a:t>
            </a:r>
            <a:r>
              <a:rPr lang="ru-RU" sz="2000">
                <a:solidFill>
                  <a:srgbClr val="DCDCDC"/>
                </a:solidFill>
                <a:latin typeface="Consolas"/>
                <a:ea typeface="Consolas"/>
                <a:cs typeface="Consolas"/>
                <a:sym typeface="Consolas"/>
              </a:rPr>
              <a:t>Value;</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endParaRPr sz="2000">
              <a:solidFill>
                <a:srgbClr val="569CD6"/>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587374" y="584200"/>
            <a:ext cx="10277849"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dirty="0"/>
              <a:t>Задача: разбить на поля CSV</a:t>
            </a:r>
            <a:endParaRPr dirty="0"/>
          </a:p>
        </p:txBody>
      </p:sp>
      <p:sp>
        <p:nvSpPr>
          <p:cNvPr id="491" name="Google Shape;491;p65"/>
          <p:cNvSpPr txBox="1"/>
          <p:nvPr/>
        </p:nvSpPr>
        <p:spPr>
          <a:xfrm>
            <a:off x="587375" y="1638575"/>
            <a:ext cx="6015131" cy="5088542"/>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Field1 Field2 "Field 3 with spaces" "\"quote\""</a:t>
            </a:r>
            <a:endParaRPr sz="2000">
              <a:solidFill>
                <a:schemeClr val="dk1"/>
              </a:solidFill>
              <a:latin typeface="Montserrat"/>
              <a:ea typeface="Montserrat"/>
              <a:cs typeface="Montserrat"/>
              <a:sym typeface="Montserrat"/>
            </a:endParaRPr>
          </a:p>
          <a:p>
            <a:pPr marL="0" lvl="0" indent="0" algn="l" rtl="0">
              <a:lnSpc>
                <a:spcPct val="115000"/>
              </a:lnSpc>
              <a:spcBef>
                <a:spcPts val="1000"/>
              </a:spcBef>
              <a:spcAft>
                <a:spcPts val="0"/>
              </a:spcAft>
              <a:buNone/>
            </a:pPr>
            <a:endParaRPr sz="2000">
              <a:solidFill>
                <a:srgbClr val="569CD6"/>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569CD6"/>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4EC9B0"/>
                </a:solidFill>
                <a:latin typeface="Consolas"/>
                <a:ea typeface="Consolas"/>
                <a:cs typeface="Consolas"/>
                <a:sym typeface="Consolas"/>
              </a:rPr>
              <a:t>Token</a:t>
            </a:r>
            <a:r>
              <a:rPr lang="ru-RU" sz="2000">
                <a:solidFill>
                  <a:schemeClr val="dk1"/>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SplitToFields</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lines</a:t>
            </a:r>
            <a:r>
              <a:rPr lang="ru-RU" sz="2000">
                <a:solidFill>
                  <a:srgbClr val="DCDCDC"/>
                </a:solidFill>
                <a:latin typeface="Consolas"/>
                <a:ea typeface="Consolas"/>
                <a:cs typeface="Consolas"/>
                <a:sym typeface="Consolas"/>
              </a:rPr>
              <a:t>)</a:t>
            </a:r>
            <a:endParaRPr sz="20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Field1</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Field2</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Field 3 with spaces</a:t>
            </a:r>
            <a:endParaRPr sz="200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"quote"</a:t>
            </a:r>
            <a:endParaRPr sz="2000">
              <a:solidFill>
                <a:schemeClr val="dk1"/>
              </a:solidFill>
              <a:latin typeface="Montserrat"/>
              <a:ea typeface="Montserrat"/>
              <a:cs typeface="Montserrat"/>
              <a:sym typeface="Montserrat"/>
            </a:endParaRPr>
          </a:p>
        </p:txBody>
      </p:sp>
      <p:sp>
        <p:nvSpPr>
          <p:cNvPr id="492" name="Google Shape;492;p65"/>
          <p:cNvSpPr/>
          <p:nvPr/>
        </p:nvSpPr>
        <p:spPr>
          <a:xfrm>
            <a:off x="4508914" y="2508844"/>
            <a:ext cx="391800" cy="4287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493" name="Google Shape;493;p65"/>
          <p:cNvSpPr/>
          <p:nvPr/>
        </p:nvSpPr>
        <p:spPr>
          <a:xfrm>
            <a:off x="827962" y="3754146"/>
            <a:ext cx="391800" cy="428700"/>
          </a:xfrm>
          <a:prstGeom prst="down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587374" y="584200"/>
            <a:ext cx="10210613"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dirty="0"/>
              <a:t>Задача: разбить на поля CSV</a:t>
            </a:r>
            <a:endParaRPr dirty="0"/>
          </a:p>
        </p:txBody>
      </p:sp>
      <p:sp>
        <p:nvSpPr>
          <p:cNvPr id="499" name="Google Shape;499;p66"/>
          <p:cNvSpPr txBox="1"/>
          <p:nvPr/>
        </p:nvSpPr>
        <p:spPr>
          <a:xfrm>
            <a:off x="1101725" y="1638575"/>
            <a:ext cx="85845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1000"/>
              </a:spcAft>
              <a:buNone/>
            </a:pPr>
            <a:r>
              <a:rPr lang="ru-RU" sz="2000">
                <a:solidFill>
                  <a:srgbClr val="4EC9B0"/>
                </a:solidFill>
                <a:latin typeface="Consolas"/>
                <a:ea typeface="Consolas"/>
                <a:cs typeface="Consolas"/>
                <a:sym typeface="Consolas"/>
              </a:rPr>
              <a:t>Field1</a:t>
            </a:r>
            <a:r>
              <a:rPr lang="ru-RU" sz="2000">
                <a:solidFill>
                  <a:schemeClr val="dk1"/>
                </a:solidFill>
                <a:latin typeface="Consolas"/>
                <a:ea typeface="Consolas"/>
                <a:cs typeface="Consolas"/>
                <a:sym typeface="Consolas"/>
              </a:rPr>
              <a:t> </a:t>
            </a:r>
            <a:r>
              <a:rPr lang="ru-RU" sz="2000">
                <a:solidFill>
                  <a:srgbClr val="4EC9B0"/>
                </a:solidFill>
                <a:latin typeface="Consolas"/>
                <a:ea typeface="Consolas"/>
                <a:cs typeface="Consolas"/>
                <a:sym typeface="Consolas"/>
              </a:rPr>
              <a:t>Field2</a:t>
            </a:r>
            <a:r>
              <a:rPr lang="ru-RU" sz="2000">
                <a:solidFill>
                  <a:schemeClr val="dk1"/>
                </a:solidFill>
                <a:latin typeface="Consolas"/>
                <a:ea typeface="Consolas"/>
                <a:cs typeface="Consolas"/>
                <a:sym typeface="Consolas"/>
              </a:rPr>
              <a:t> </a:t>
            </a:r>
            <a:r>
              <a:rPr lang="ru-RU" sz="2000">
                <a:solidFill>
                  <a:srgbClr val="DCDCAA"/>
                </a:solidFill>
                <a:latin typeface="Consolas"/>
                <a:ea typeface="Consolas"/>
                <a:cs typeface="Consolas"/>
                <a:sym typeface="Consolas"/>
              </a:rPr>
              <a:t>"Field 3 with spaces"</a:t>
            </a:r>
            <a:r>
              <a:rPr lang="ru-RU" sz="2000">
                <a:solidFill>
                  <a:schemeClr val="dk1"/>
                </a:solidFill>
                <a:latin typeface="Consolas"/>
                <a:ea typeface="Consolas"/>
                <a:cs typeface="Consolas"/>
                <a:sym typeface="Consolas"/>
              </a:rPr>
              <a:t> </a:t>
            </a:r>
            <a:r>
              <a:rPr lang="ru-RU" sz="2000">
                <a:solidFill>
                  <a:srgbClr val="4EC9B0"/>
                </a:solidFill>
                <a:latin typeface="Consolas"/>
                <a:ea typeface="Consolas"/>
                <a:cs typeface="Consolas"/>
                <a:sym typeface="Consolas"/>
              </a:rPr>
              <a:t>"\"quote\""</a:t>
            </a:r>
            <a:endParaRPr sz="2000">
              <a:solidFill>
                <a:srgbClr val="4EC9B0"/>
              </a:solidFill>
              <a:latin typeface="Consolas"/>
              <a:ea typeface="Consolas"/>
              <a:cs typeface="Consolas"/>
              <a:sym typeface="Consolas"/>
            </a:endParaRPr>
          </a:p>
        </p:txBody>
      </p:sp>
      <p:sp>
        <p:nvSpPr>
          <p:cNvPr id="500" name="Google Shape;500;p66"/>
          <p:cNvSpPr txBox="1"/>
          <p:nvPr/>
        </p:nvSpPr>
        <p:spPr>
          <a:xfrm>
            <a:off x="1101725" y="3575950"/>
            <a:ext cx="5988900" cy="226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4EC9B0"/>
                </a:solidFill>
                <a:latin typeface="Consolas"/>
                <a:ea typeface="Consolas"/>
                <a:cs typeface="Consolas"/>
                <a:sym typeface="Consolas"/>
              </a:rPr>
              <a:t>Token </a:t>
            </a:r>
            <a:r>
              <a:rPr lang="ru-RU" sz="2000">
                <a:solidFill>
                  <a:srgbClr val="DCDCDC"/>
                </a:solidFill>
                <a:latin typeface="Consolas"/>
                <a:ea typeface="Consolas"/>
                <a:cs typeface="Consolas"/>
                <a:sym typeface="Consolas"/>
              </a:rPr>
              <a:t>thirdField:</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Length: </a:t>
            </a:r>
            <a:r>
              <a:rPr lang="ru-RU" sz="2000">
                <a:solidFill>
                  <a:srgbClr val="2191FE"/>
                </a:solidFill>
                <a:latin typeface="Consolas"/>
                <a:ea typeface="Consolas"/>
                <a:cs typeface="Consolas"/>
                <a:sym typeface="Consolas"/>
              </a:rPr>
              <a:t>21</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Position: </a:t>
            </a:r>
            <a:r>
              <a:rPr lang="ru-RU" sz="2000">
                <a:solidFill>
                  <a:srgbClr val="FF4C3F"/>
                </a:solidFill>
                <a:latin typeface="Consolas"/>
                <a:ea typeface="Consolas"/>
                <a:cs typeface="Consolas"/>
                <a:sym typeface="Consolas"/>
              </a:rPr>
              <a:t>14</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Value: </a:t>
            </a:r>
            <a:r>
              <a:rPr lang="ru-RU" sz="2000">
                <a:solidFill>
                  <a:srgbClr val="DCDCAA"/>
                </a:solidFill>
                <a:latin typeface="Consolas"/>
                <a:ea typeface="Consolas"/>
                <a:cs typeface="Consolas"/>
                <a:sym typeface="Consolas"/>
              </a:rPr>
              <a:t>"Field 3 with spaces"</a:t>
            </a:r>
            <a:r>
              <a:rPr lang="ru-RU" sz="2000">
                <a:solidFill>
                  <a:srgbClr val="DCDCDC"/>
                </a:solidFill>
                <a:latin typeface="Consolas"/>
                <a:ea typeface="Consolas"/>
                <a:cs typeface="Consolas"/>
                <a:sym typeface="Consolas"/>
              </a:rPr>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endParaRPr sz="2000">
              <a:solidFill>
                <a:srgbClr val="569CD6"/>
              </a:solidFill>
              <a:latin typeface="Consolas"/>
              <a:ea typeface="Consolas"/>
              <a:cs typeface="Consolas"/>
              <a:sym typeface="Consolas"/>
            </a:endParaRPr>
          </a:p>
        </p:txBody>
      </p:sp>
      <p:cxnSp>
        <p:nvCxnSpPr>
          <p:cNvPr id="501" name="Google Shape;501;p66"/>
          <p:cNvCxnSpPr/>
          <p:nvPr/>
        </p:nvCxnSpPr>
        <p:spPr>
          <a:xfrm>
            <a:off x="3110600" y="1763475"/>
            <a:ext cx="0" cy="563400"/>
          </a:xfrm>
          <a:prstGeom prst="straightConnector1">
            <a:avLst/>
          </a:prstGeom>
          <a:noFill/>
          <a:ln w="38100" cap="flat" cmpd="sng">
            <a:solidFill>
              <a:srgbClr val="2191FE"/>
            </a:solidFill>
            <a:prstDash val="solid"/>
            <a:round/>
            <a:headEnd type="none" w="med" len="med"/>
            <a:tailEnd type="none" w="med" len="med"/>
          </a:ln>
        </p:spPr>
      </p:cxnSp>
      <p:cxnSp>
        <p:nvCxnSpPr>
          <p:cNvPr id="502" name="Google Shape;502;p66"/>
          <p:cNvCxnSpPr/>
          <p:nvPr/>
        </p:nvCxnSpPr>
        <p:spPr>
          <a:xfrm>
            <a:off x="1224650" y="2290075"/>
            <a:ext cx="1775700" cy="0"/>
          </a:xfrm>
          <a:prstGeom prst="straightConnector1">
            <a:avLst/>
          </a:prstGeom>
          <a:noFill/>
          <a:ln w="38100" cap="flat" cmpd="sng">
            <a:solidFill>
              <a:srgbClr val="FF4C3F"/>
            </a:solidFill>
            <a:prstDash val="solid"/>
            <a:round/>
            <a:headEnd type="none" w="med" len="med"/>
            <a:tailEnd type="triangle" w="med" len="med"/>
          </a:ln>
        </p:spPr>
      </p:cxnSp>
      <p:cxnSp>
        <p:nvCxnSpPr>
          <p:cNvPr id="503" name="Google Shape;503;p66"/>
          <p:cNvCxnSpPr/>
          <p:nvPr/>
        </p:nvCxnSpPr>
        <p:spPr>
          <a:xfrm>
            <a:off x="6153150" y="1763475"/>
            <a:ext cx="0" cy="563400"/>
          </a:xfrm>
          <a:prstGeom prst="straightConnector1">
            <a:avLst/>
          </a:prstGeom>
          <a:noFill/>
          <a:ln w="38100" cap="flat" cmpd="sng">
            <a:solidFill>
              <a:srgbClr val="2191FE"/>
            </a:solidFill>
            <a:prstDash val="solid"/>
            <a:round/>
            <a:headEnd type="none" w="med" len="med"/>
            <a:tailEnd type="none" w="med" len="med"/>
          </a:ln>
        </p:spPr>
      </p:cxnSp>
      <p:cxnSp>
        <p:nvCxnSpPr>
          <p:cNvPr id="504" name="Google Shape;504;p66"/>
          <p:cNvCxnSpPr/>
          <p:nvPr/>
        </p:nvCxnSpPr>
        <p:spPr>
          <a:xfrm>
            <a:off x="3223525" y="2290075"/>
            <a:ext cx="2816700" cy="0"/>
          </a:xfrm>
          <a:prstGeom prst="straightConnector1">
            <a:avLst/>
          </a:prstGeom>
          <a:noFill/>
          <a:ln w="38100" cap="flat" cmpd="sng">
            <a:solidFill>
              <a:srgbClr val="2191FE"/>
            </a:solidFill>
            <a:prstDash val="solid"/>
            <a:round/>
            <a:headEnd type="triangle" w="med" len="med"/>
            <a:tailEnd type="triangle" w="med" len="med"/>
          </a:ln>
        </p:spPr>
      </p:cxnSp>
      <p:sp>
        <p:nvSpPr>
          <p:cNvPr id="505" name="Google Shape;505;p66"/>
          <p:cNvSpPr txBox="1"/>
          <p:nvPr/>
        </p:nvSpPr>
        <p:spPr>
          <a:xfrm>
            <a:off x="4383475" y="2290075"/>
            <a:ext cx="496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2191FE"/>
                </a:solidFill>
                <a:latin typeface="Consolas"/>
                <a:ea typeface="Consolas"/>
                <a:cs typeface="Consolas"/>
                <a:sym typeface="Consolas"/>
              </a:rPr>
              <a:t>21</a:t>
            </a:r>
            <a:endParaRPr/>
          </a:p>
        </p:txBody>
      </p:sp>
      <p:sp>
        <p:nvSpPr>
          <p:cNvPr id="506" name="Google Shape;506;p66"/>
          <p:cNvSpPr txBox="1"/>
          <p:nvPr/>
        </p:nvSpPr>
        <p:spPr>
          <a:xfrm>
            <a:off x="1864100" y="2290075"/>
            <a:ext cx="496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FF4C3F"/>
                </a:solidFill>
                <a:latin typeface="Consolas"/>
                <a:ea typeface="Consolas"/>
                <a:cs typeface="Consolas"/>
                <a:sym typeface="Consolas"/>
              </a:rPr>
              <a:t>14</a:t>
            </a:r>
            <a:endParaRPr/>
          </a:p>
        </p:txBody>
      </p:sp>
      <p:sp>
        <p:nvSpPr>
          <p:cNvPr id="507" name="Google Shape;507;p66"/>
          <p:cNvSpPr/>
          <p:nvPr/>
        </p:nvSpPr>
        <p:spPr>
          <a:xfrm>
            <a:off x="812929" y="2559500"/>
            <a:ext cx="877050" cy="2351325"/>
          </a:xfrm>
          <a:custGeom>
            <a:avLst/>
            <a:gdLst/>
            <a:ahLst/>
            <a:cxnLst/>
            <a:rect l="l" t="t" r="r" b="b"/>
            <a:pathLst>
              <a:path w="35082" h="94053" extrusionOk="0">
                <a:moveTo>
                  <a:pt x="29205" y="94053"/>
                </a:moveTo>
                <a:cubicBezTo>
                  <a:pt x="20057" y="91002"/>
                  <a:pt x="9081" y="88361"/>
                  <a:pt x="3732" y="80337"/>
                </a:cubicBezTo>
                <a:cubicBezTo>
                  <a:pt x="2168" y="77992"/>
                  <a:pt x="2816" y="74773"/>
                  <a:pt x="2263" y="72009"/>
                </a:cubicBezTo>
                <a:cubicBezTo>
                  <a:pt x="179" y="61590"/>
                  <a:pt x="-710" y="50686"/>
                  <a:pt x="793" y="40168"/>
                </a:cubicBezTo>
                <a:cubicBezTo>
                  <a:pt x="2177" y="30484"/>
                  <a:pt x="9443" y="21938"/>
                  <a:pt x="16958" y="15676"/>
                </a:cubicBezTo>
                <a:cubicBezTo>
                  <a:pt x="23095" y="10563"/>
                  <a:pt x="27938" y="3572"/>
                  <a:pt x="35083" y="0"/>
                </a:cubicBezTo>
              </a:path>
            </a:pathLst>
          </a:custGeom>
          <a:noFill/>
          <a:ln w="38100" cap="flat" cmpd="sng">
            <a:solidFill>
              <a:srgbClr val="FF4C3F"/>
            </a:solidFill>
            <a:prstDash val="solid"/>
            <a:round/>
            <a:headEnd type="none" w="med" len="med"/>
            <a:tailEnd type="stealth" w="med" len="med"/>
          </a:ln>
        </p:spPr>
      </p:sp>
      <p:sp>
        <p:nvSpPr>
          <p:cNvPr id="508" name="Google Shape;508;p66"/>
          <p:cNvSpPr/>
          <p:nvPr/>
        </p:nvSpPr>
        <p:spPr>
          <a:xfrm>
            <a:off x="3257550" y="2632975"/>
            <a:ext cx="1077675" cy="1861475"/>
          </a:xfrm>
          <a:custGeom>
            <a:avLst/>
            <a:gdLst/>
            <a:ahLst/>
            <a:cxnLst/>
            <a:rect l="l" t="t" r="r" b="b"/>
            <a:pathLst>
              <a:path w="43107" h="74459" extrusionOk="0">
                <a:moveTo>
                  <a:pt x="0" y="74459"/>
                </a:moveTo>
                <a:cubicBezTo>
                  <a:pt x="18992" y="60208"/>
                  <a:pt x="24979" y="33801"/>
                  <a:pt x="33800" y="11757"/>
                </a:cubicBezTo>
                <a:cubicBezTo>
                  <a:pt x="35657" y="7116"/>
                  <a:pt x="40875" y="4472"/>
                  <a:pt x="43107" y="0"/>
                </a:cubicBezTo>
              </a:path>
            </a:pathLst>
          </a:custGeom>
          <a:noFill/>
          <a:ln w="38100" cap="flat" cmpd="sng">
            <a:solidFill>
              <a:srgbClr val="2191FE"/>
            </a:solidFill>
            <a:prstDash val="solid"/>
            <a:round/>
            <a:headEnd type="none" w="med" len="med"/>
            <a:tailEnd type="stealth" w="med" len="med"/>
          </a:ln>
        </p:spPr>
      </p:sp>
      <p:sp>
        <p:nvSpPr>
          <p:cNvPr id="509" name="Google Shape;509;p66"/>
          <p:cNvSpPr/>
          <p:nvPr/>
        </p:nvSpPr>
        <p:spPr>
          <a:xfrm>
            <a:off x="5021025" y="2143125"/>
            <a:ext cx="395450" cy="2951400"/>
          </a:xfrm>
          <a:custGeom>
            <a:avLst/>
            <a:gdLst/>
            <a:ahLst/>
            <a:cxnLst/>
            <a:rect l="l" t="t" r="r" b="b"/>
            <a:pathLst>
              <a:path w="15818" h="118056" extrusionOk="0">
                <a:moveTo>
                  <a:pt x="0" y="118056"/>
                </a:moveTo>
                <a:cubicBezTo>
                  <a:pt x="10896" y="107160"/>
                  <a:pt x="10335" y="88770"/>
                  <a:pt x="12247" y="73479"/>
                </a:cubicBezTo>
                <a:cubicBezTo>
                  <a:pt x="15289" y="49149"/>
                  <a:pt x="19784" y="21931"/>
                  <a:pt x="8818" y="0"/>
                </a:cubicBezTo>
              </a:path>
            </a:pathLst>
          </a:custGeom>
          <a:noFill/>
          <a:ln w="38100" cap="flat" cmpd="sng">
            <a:solidFill>
              <a:srgbClr val="DCDCAA"/>
            </a:solidFill>
            <a:prstDash val="solid"/>
            <a:round/>
            <a:headEnd type="none" w="med" len="med"/>
            <a:tailEnd type="stealth" w="med" len="med"/>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7"/>
          <p:cNvSpPr txBox="1">
            <a:spLocks noGrp="1"/>
          </p:cNvSpPr>
          <p:nvPr>
            <p:ph type="title"/>
          </p:nvPr>
        </p:nvSpPr>
        <p:spPr>
          <a:xfrm>
            <a:off x="587375" y="584200"/>
            <a:ext cx="10197166"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dirty="0"/>
              <a:t>Задача: разбить на поля CSV</a:t>
            </a:r>
            <a:endParaRPr dirty="0"/>
          </a:p>
        </p:txBody>
      </p:sp>
      <p:sp>
        <p:nvSpPr>
          <p:cNvPr id="515" name="Google Shape;515;p67"/>
          <p:cNvSpPr txBox="1"/>
          <p:nvPr/>
        </p:nvSpPr>
        <p:spPr>
          <a:xfrm>
            <a:off x="587375" y="2446850"/>
            <a:ext cx="8584500" cy="26988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b="1">
                <a:solidFill>
                  <a:schemeClr val="dk1"/>
                </a:solidFill>
                <a:latin typeface="Montserrat"/>
                <a:ea typeface="Montserrat"/>
                <a:cs typeface="Montserrat"/>
                <a:sym typeface="Montserrat"/>
              </a:rPr>
              <a:t>Декомпозиция:</a:t>
            </a:r>
            <a:endParaRPr sz="2000" b="1">
              <a:solidFill>
                <a:schemeClr val="dk1"/>
              </a:solidFill>
              <a:latin typeface="Montserrat"/>
              <a:ea typeface="Montserrat"/>
              <a:cs typeface="Montserrat"/>
              <a:sym typeface="Montserrat"/>
            </a:endParaRPr>
          </a:p>
          <a:p>
            <a:pPr marL="0" lvl="0" indent="0" algn="l" rtl="0">
              <a:lnSpc>
                <a:spcPct val="115000"/>
              </a:lnSpc>
              <a:spcBef>
                <a:spcPts val="1000"/>
              </a:spcBef>
              <a:spcAft>
                <a:spcPts val="0"/>
              </a:spcAft>
              <a:buNone/>
            </a:pPr>
            <a:endParaRPr sz="2000">
              <a:solidFill>
                <a:srgbClr val="569CD6"/>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4EC9B0"/>
                </a:solidFill>
                <a:latin typeface="Consolas"/>
                <a:ea typeface="Consolas"/>
                <a:cs typeface="Consolas"/>
                <a:sym typeface="Consolas"/>
              </a:rPr>
              <a:t>Token</a:t>
            </a:r>
            <a:r>
              <a:rPr lang="ru-RU" sz="2000">
                <a:solidFill>
                  <a:schemeClr val="dk1"/>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SplitToFields</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lines</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569CD6"/>
                </a:solidFill>
                <a:latin typeface="Consolas"/>
                <a:ea typeface="Consolas"/>
                <a:cs typeface="Consolas"/>
                <a:sym typeface="Consolas"/>
              </a:rPr>
              <a:t>int</a:t>
            </a:r>
            <a:r>
              <a:rPr lang="ru-RU" sz="2000">
                <a:solidFill>
                  <a:schemeClr val="dk1"/>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SkipSpaces</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line</a:t>
            </a:r>
            <a:r>
              <a:rPr lang="ru-RU" sz="2000">
                <a:solidFill>
                  <a:srgbClr val="F2F2F2"/>
                </a:solidFill>
                <a:latin typeface="Consolas"/>
                <a:ea typeface="Consolas"/>
                <a:cs typeface="Consolas"/>
                <a:sym typeface="Consolas"/>
              </a:rPr>
              <a:t>,</a:t>
            </a:r>
            <a:r>
              <a:rPr lang="ru-RU" sz="2000">
                <a:solidFill>
                  <a:srgbClr val="9CDCFE"/>
                </a:solidFill>
                <a:latin typeface="Consolas"/>
                <a:ea typeface="Consolas"/>
                <a:cs typeface="Consolas"/>
                <a:sym typeface="Consolas"/>
              </a:rPr>
              <a:t> </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startPos</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4EC9B0"/>
                </a:solidFill>
                <a:latin typeface="Consolas"/>
                <a:ea typeface="Consolas"/>
                <a:cs typeface="Consolas"/>
                <a:sym typeface="Consolas"/>
              </a:rPr>
              <a:t>Token</a:t>
            </a:r>
            <a:r>
              <a:rPr lang="ru-RU" sz="2000">
                <a:solidFill>
                  <a:schemeClr val="dk1"/>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ReadField</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line</a:t>
            </a:r>
            <a:r>
              <a:rPr lang="ru-RU" sz="2000">
                <a:solidFill>
                  <a:srgbClr val="F2F2F2"/>
                </a:solidFill>
                <a:latin typeface="Consolas"/>
                <a:ea typeface="Consolas"/>
                <a:cs typeface="Consolas"/>
                <a:sym typeface="Consolas"/>
              </a:rPr>
              <a:t>,</a:t>
            </a:r>
            <a:r>
              <a:rPr lang="ru-RU" sz="2000">
                <a:solidFill>
                  <a:srgbClr val="9CDCFE"/>
                </a:solidFill>
                <a:latin typeface="Consolas"/>
                <a:ea typeface="Consolas"/>
                <a:cs typeface="Consolas"/>
                <a:sym typeface="Consolas"/>
              </a:rPr>
              <a:t> </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startPos</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DCDCDC"/>
                </a:solidFill>
                <a:latin typeface="Consolas"/>
                <a:ea typeface="Consolas"/>
                <a:cs typeface="Consolas"/>
                <a:sym typeface="Consolas"/>
              </a:rPr>
              <a:t>	</a:t>
            </a:r>
            <a:r>
              <a:rPr lang="ru-RU" sz="2000">
                <a:solidFill>
                  <a:srgbClr val="4EC9B0"/>
                </a:solidFill>
                <a:latin typeface="Consolas"/>
                <a:ea typeface="Consolas"/>
                <a:cs typeface="Consolas"/>
                <a:sym typeface="Consolas"/>
              </a:rPr>
              <a:t>Token</a:t>
            </a:r>
            <a:r>
              <a:rPr lang="ru-RU" sz="2000">
                <a:solidFill>
                  <a:schemeClr val="dk1"/>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ReadSimpleField</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line</a:t>
            </a:r>
            <a:r>
              <a:rPr lang="ru-RU" sz="2000">
                <a:solidFill>
                  <a:srgbClr val="F2F2F2"/>
                </a:solidFill>
                <a:latin typeface="Consolas"/>
                <a:ea typeface="Consolas"/>
                <a:cs typeface="Consolas"/>
                <a:sym typeface="Consolas"/>
              </a:rPr>
              <a:t>,</a:t>
            </a:r>
            <a:r>
              <a:rPr lang="ru-RU" sz="2000">
                <a:solidFill>
                  <a:srgbClr val="9CDCFE"/>
                </a:solidFill>
                <a:latin typeface="Consolas"/>
                <a:ea typeface="Consolas"/>
                <a:cs typeface="Consolas"/>
                <a:sym typeface="Consolas"/>
              </a:rPr>
              <a:t> </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startPos</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DCDCDC"/>
                </a:solidFill>
                <a:latin typeface="Consolas"/>
                <a:ea typeface="Consolas"/>
                <a:cs typeface="Consolas"/>
                <a:sym typeface="Consolas"/>
              </a:rPr>
              <a:t>	</a:t>
            </a:r>
            <a:r>
              <a:rPr lang="ru-RU" sz="2000">
                <a:solidFill>
                  <a:srgbClr val="4EC9B0"/>
                </a:solidFill>
                <a:latin typeface="Consolas"/>
                <a:ea typeface="Consolas"/>
                <a:cs typeface="Consolas"/>
                <a:sym typeface="Consolas"/>
              </a:rPr>
              <a:t>Token</a:t>
            </a:r>
            <a:r>
              <a:rPr lang="ru-RU" sz="2000">
                <a:solidFill>
                  <a:schemeClr val="dk1"/>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ReadQuotedField</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line</a:t>
            </a:r>
            <a:r>
              <a:rPr lang="ru-RU" sz="2000">
                <a:solidFill>
                  <a:srgbClr val="F2F2F2"/>
                </a:solidFill>
                <a:latin typeface="Consolas"/>
                <a:ea typeface="Consolas"/>
                <a:cs typeface="Consolas"/>
                <a:sym typeface="Consolas"/>
              </a:rPr>
              <a:t>,</a:t>
            </a:r>
            <a:r>
              <a:rPr lang="ru-RU" sz="2000">
                <a:solidFill>
                  <a:srgbClr val="9CDCFE"/>
                </a:solidFill>
                <a:latin typeface="Consolas"/>
                <a:ea typeface="Consolas"/>
                <a:cs typeface="Consolas"/>
                <a:sym typeface="Consolas"/>
              </a:rPr>
              <a:t> </a:t>
            </a:r>
            <a:r>
              <a:rPr lang="ru-RU" sz="2000">
                <a:solidFill>
                  <a:srgbClr val="569CD6"/>
                </a:solidFill>
                <a:latin typeface="Consolas"/>
                <a:ea typeface="Consolas"/>
                <a:cs typeface="Consolas"/>
                <a:sym typeface="Consolas"/>
              </a:rPr>
              <a:t>string </a:t>
            </a:r>
            <a:r>
              <a:rPr lang="ru-RU" sz="2000">
                <a:solidFill>
                  <a:srgbClr val="9CDCFE"/>
                </a:solidFill>
                <a:latin typeface="Consolas"/>
                <a:ea typeface="Consolas"/>
                <a:cs typeface="Consolas"/>
                <a:sym typeface="Consolas"/>
              </a:rPr>
              <a:t>startPos</a:t>
            </a:r>
            <a:r>
              <a:rPr lang="ru-RU" sz="2000">
                <a:solidFill>
                  <a:srgbClr val="DCDCDC"/>
                </a:solidFill>
                <a:latin typeface="Consolas"/>
                <a:ea typeface="Consolas"/>
                <a:cs typeface="Consolas"/>
                <a:sym typeface="Consolas"/>
              </a:rPr>
              <a:t>)</a:t>
            </a:r>
            <a:endParaRPr sz="20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8"/>
          <p:cNvSpPr txBox="1">
            <a:spLocks noGrp="1"/>
          </p:cNvSpPr>
          <p:nvPr>
            <p:ph type="title"/>
          </p:nvPr>
        </p:nvSpPr>
        <p:spPr>
          <a:xfrm>
            <a:off x="587375" y="584200"/>
            <a:ext cx="10932600" cy="86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Маркер: не самоценно</a:t>
            </a:r>
            <a:endParaRPr/>
          </a:p>
        </p:txBody>
      </p:sp>
      <p:pic>
        <p:nvPicPr>
          <p:cNvPr id="521" name="Google Shape;521;p68"/>
          <p:cNvPicPr preferRelativeResize="0"/>
          <p:nvPr/>
        </p:nvPicPr>
        <p:blipFill rotWithShape="1">
          <a:blip r:embed="rId3">
            <a:alphaModFix/>
          </a:blip>
          <a:srcRect/>
          <a:stretch/>
        </p:blipFill>
        <p:spPr>
          <a:xfrm>
            <a:off x="8389077" y="2596792"/>
            <a:ext cx="3130900" cy="3130875"/>
          </a:xfrm>
          <a:prstGeom prst="rect">
            <a:avLst/>
          </a:prstGeom>
          <a:noFill/>
          <a:ln>
            <a:noFill/>
          </a:ln>
        </p:spPr>
      </p:pic>
      <p:sp>
        <p:nvSpPr>
          <p:cNvPr id="522" name="Google Shape;522;p68"/>
          <p:cNvSpPr txBox="1"/>
          <p:nvPr/>
        </p:nvSpPr>
        <p:spPr>
          <a:xfrm>
            <a:off x="587375" y="2145788"/>
            <a:ext cx="74310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5000">
                <a:solidFill>
                  <a:schemeClr val="dk1"/>
                </a:solidFill>
                <a:latin typeface="Montserrat"/>
                <a:ea typeface="Montserrat"/>
                <a:cs typeface="Montserrat"/>
                <a:sym typeface="Montserrat"/>
              </a:rPr>
              <a:t>Модуль по возможности должен быть отвязан от специфики конкретной задачи</a:t>
            </a:r>
            <a:endParaRPr sz="50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69"/>
          <p:cNvPicPr preferRelativeResize="0"/>
          <p:nvPr/>
        </p:nvPicPr>
        <p:blipFill rotWithShape="1">
          <a:blip r:embed="rId3">
            <a:alphaModFix/>
          </a:blip>
          <a:srcRect/>
          <a:stretch/>
        </p:blipFill>
        <p:spPr>
          <a:xfrm>
            <a:off x="7223915" y="101600"/>
            <a:ext cx="4968086" cy="6172200"/>
          </a:xfrm>
          <a:prstGeom prst="rect">
            <a:avLst/>
          </a:prstGeom>
          <a:noFill/>
          <a:ln>
            <a:noFill/>
          </a:ln>
        </p:spPr>
      </p:pic>
      <p:sp>
        <p:nvSpPr>
          <p:cNvPr id="528" name="Google Shape;528;p69"/>
          <p:cNvSpPr txBox="1">
            <a:spLocks noGrp="1"/>
          </p:cNvSpPr>
          <p:nvPr>
            <p:ph type="title"/>
          </p:nvPr>
        </p:nvSpPr>
        <p:spPr>
          <a:xfrm>
            <a:off x="587375" y="584200"/>
            <a:ext cx="6118200" cy="9273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Composability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0"/>
          <p:cNvSpPr txBox="1">
            <a:spLocks noGrp="1"/>
          </p:cNvSpPr>
          <p:nvPr>
            <p:ph type="title"/>
          </p:nvPr>
        </p:nvSpPr>
        <p:spPr>
          <a:xfrm>
            <a:off x="587374" y="584200"/>
            <a:ext cx="10304743"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dirty="0"/>
              <a:t>Задача: разбить на поля CSV</a:t>
            </a:r>
            <a:endParaRPr dirty="0"/>
          </a:p>
        </p:txBody>
      </p:sp>
      <p:sp>
        <p:nvSpPr>
          <p:cNvPr id="534" name="Google Shape;534;p70"/>
          <p:cNvSpPr txBox="1"/>
          <p:nvPr/>
        </p:nvSpPr>
        <p:spPr>
          <a:xfrm>
            <a:off x="587375" y="2015550"/>
            <a:ext cx="9920100" cy="358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800" dirty="0" err="1">
                <a:solidFill>
                  <a:srgbClr val="569CD6"/>
                </a:solidFill>
                <a:latin typeface="Consolas"/>
                <a:ea typeface="Consolas"/>
                <a:cs typeface="Consolas"/>
                <a:sym typeface="Consolas"/>
              </a:rPr>
              <a:t>class</a:t>
            </a:r>
            <a:r>
              <a:rPr lang="ru-RU" sz="2800" dirty="0">
                <a:solidFill>
                  <a:srgbClr val="569CD6"/>
                </a:solidFill>
                <a:latin typeface="Consolas"/>
                <a:ea typeface="Consolas"/>
                <a:cs typeface="Consolas"/>
                <a:sym typeface="Consolas"/>
              </a:rPr>
              <a:t> </a:t>
            </a:r>
            <a:r>
              <a:rPr lang="ru-RU" sz="2800" dirty="0" err="1">
                <a:solidFill>
                  <a:srgbClr val="4EC9B0"/>
                </a:solidFill>
                <a:latin typeface="Consolas"/>
                <a:ea typeface="Consolas"/>
                <a:cs typeface="Consolas"/>
                <a:sym typeface="Consolas"/>
              </a:rPr>
              <a:t>TokenReader</a:t>
            </a:r>
            <a:r>
              <a:rPr lang="ru-RU" sz="2800" dirty="0">
                <a:solidFill>
                  <a:srgbClr val="DCDCDC"/>
                </a:solidFill>
                <a:latin typeface="Consolas"/>
                <a:ea typeface="Consolas"/>
                <a:cs typeface="Consolas"/>
                <a:sym typeface="Consolas"/>
              </a:rPr>
              <a:t/>
            </a:r>
            <a:br>
              <a:rPr lang="ru-RU" sz="2800" dirty="0">
                <a:solidFill>
                  <a:srgbClr val="DCDCDC"/>
                </a:solidFill>
                <a:latin typeface="Consolas"/>
                <a:ea typeface="Consolas"/>
                <a:cs typeface="Consolas"/>
                <a:sym typeface="Consolas"/>
              </a:rPr>
            </a:br>
            <a:r>
              <a:rPr lang="ru-RU" sz="2800" dirty="0">
                <a:solidFill>
                  <a:srgbClr val="DCDCDC"/>
                </a:solidFill>
                <a:latin typeface="Consolas"/>
                <a:ea typeface="Consolas"/>
                <a:cs typeface="Consolas"/>
                <a:sym typeface="Consolas"/>
              </a:rPr>
              <a:t>{</a:t>
            </a:r>
            <a:br>
              <a:rPr lang="ru-RU" sz="2800" dirty="0">
                <a:solidFill>
                  <a:srgbClr val="DCDCDC"/>
                </a:solidFill>
                <a:latin typeface="Consolas"/>
                <a:ea typeface="Consolas"/>
                <a:cs typeface="Consolas"/>
                <a:sym typeface="Consolas"/>
              </a:rPr>
            </a:br>
            <a:r>
              <a:rPr lang="ru-RU" sz="2800" dirty="0">
                <a:solidFill>
                  <a:srgbClr val="DCDCDC"/>
                </a:solidFill>
                <a:latin typeface="Consolas"/>
                <a:ea typeface="Consolas"/>
                <a:cs typeface="Consolas"/>
                <a:sym typeface="Consolas"/>
              </a:rPr>
              <a:t> 	</a:t>
            </a:r>
            <a:r>
              <a:rPr lang="ru-RU" sz="2800" dirty="0" err="1">
                <a:solidFill>
                  <a:srgbClr val="4EC9B0"/>
                </a:solidFill>
                <a:latin typeface="Consolas"/>
                <a:ea typeface="Consolas"/>
                <a:cs typeface="Consolas"/>
                <a:sym typeface="Consolas"/>
              </a:rPr>
              <a:t>Token</a:t>
            </a:r>
            <a:r>
              <a:rPr lang="ru-RU" sz="2800" dirty="0">
                <a:solidFill>
                  <a:srgbClr val="4EC9B0"/>
                </a:solidFill>
                <a:latin typeface="Consolas"/>
                <a:ea typeface="Consolas"/>
                <a:cs typeface="Consolas"/>
                <a:sym typeface="Consolas"/>
              </a:rPr>
              <a:t> </a:t>
            </a:r>
            <a:r>
              <a:rPr lang="ru-RU" sz="2800" dirty="0" err="1">
                <a:solidFill>
                  <a:srgbClr val="DCDCAA"/>
                </a:solidFill>
                <a:latin typeface="Consolas"/>
                <a:ea typeface="Consolas"/>
                <a:cs typeface="Consolas"/>
                <a:sym typeface="Consolas"/>
              </a:rPr>
              <a:t>ReadUntil</a:t>
            </a:r>
            <a:r>
              <a:rPr lang="ru-RU" sz="2800" dirty="0">
                <a:solidFill>
                  <a:srgbClr val="DCDCDC"/>
                </a:solidFill>
                <a:latin typeface="Consolas"/>
                <a:ea typeface="Consolas"/>
                <a:cs typeface="Consolas"/>
                <a:sym typeface="Consolas"/>
              </a:rPr>
              <a:t>(</a:t>
            </a:r>
            <a:r>
              <a:rPr lang="ru-RU" sz="2800" dirty="0" err="1">
                <a:solidFill>
                  <a:srgbClr val="4EC9B0"/>
                </a:solidFill>
                <a:latin typeface="Consolas"/>
                <a:ea typeface="Consolas"/>
                <a:cs typeface="Consolas"/>
                <a:sym typeface="Consolas"/>
              </a:rPr>
              <a:t>Func</a:t>
            </a:r>
            <a:r>
              <a:rPr lang="ru-RU" sz="2800" dirty="0">
                <a:solidFill>
                  <a:srgbClr val="DCDCDC"/>
                </a:solidFill>
                <a:latin typeface="Consolas"/>
                <a:ea typeface="Consolas"/>
                <a:cs typeface="Consolas"/>
                <a:sym typeface="Consolas"/>
              </a:rPr>
              <a:t>&lt;</a:t>
            </a:r>
            <a:r>
              <a:rPr lang="ru-RU" sz="2800" dirty="0" err="1">
                <a:solidFill>
                  <a:srgbClr val="569CD6"/>
                </a:solidFill>
                <a:latin typeface="Consolas"/>
                <a:ea typeface="Consolas"/>
                <a:cs typeface="Consolas"/>
                <a:sym typeface="Consolas"/>
              </a:rPr>
              <a:t>char</a:t>
            </a:r>
            <a:r>
              <a:rPr lang="ru-RU" sz="2800" dirty="0" err="1">
                <a:solidFill>
                  <a:srgbClr val="DCDCDC"/>
                </a:solidFill>
                <a:latin typeface="Consolas"/>
                <a:ea typeface="Consolas"/>
                <a:cs typeface="Consolas"/>
                <a:sym typeface="Consolas"/>
              </a:rPr>
              <a:t>,</a:t>
            </a:r>
            <a:r>
              <a:rPr lang="ru-RU" sz="2800" dirty="0" err="1">
                <a:solidFill>
                  <a:srgbClr val="569CD6"/>
                </a:solidFill>
                <a:latin typeface="Consolas"/>
                <a:ea typeface="Consolas"/>
                <a:cs typeface="Consolas"/>
                <a:sym typeface="Consolas"/>
              </a:rPr>
              <a:t>bool</a:t>
            </a:r>
            <a:r>
              <a:rPr lang="ru-RU" sz="2800" dirty="0">
                <a:solidFill>
                  <a:srgbClr val="DCDCDC"/>
                </a:solidFill>
                <a:latin typeface="Consolas"/>
                <a:ea typeface="Consolas"/>
                <a:cs typeface="Consolas"/>
                <a:sym typeface="Consolas"/>
              </a:rPr>
              <a:t>&gt; </a:t>
            </a:r>
            <a:r>
              <a:rPr lang="ru-RU" sz="2800" dirty="0" err="1">
                <a:solidFill>
                  <a:srgbClr val="9CDCFE"/>
                </a:solidFill>
                <a:latin typeface="Consolas"/>
                <a:ea typeface="Consolas"/>
                <a:cs typeface="Consolas"/>
                <a:sym typeface="Consolas"/>
              </a:rPr>
              <a:t>isStopChar</a:t>
            </a:r>
            <a:r>
              <a:rPr lang="ru-RU" sz="2800" dirty="0">
                <a:solidFill>
                  <a:srgbClr val="DCDCDC"/>
                </a:solidFill>
                <a:latin typeface="Consolas"/>
                <a:ea typeface="Consolas"/>
                <a:cs typeface="Consolas"/>
                <a:sym typeface="Consolas"/>
              </a:rPr>
              <a:t>);</a:t>
            </a:r>
            <a:endParaRPr sz="2800" dirty="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800" dirty="0" err="1">
                <a:solidFill>
                  <a:srgbClr val="4EC9B0"/>
                </a:solidFill>
                <a:latin typeface="Consolas"/>
                <a:ea typeface="Consolas"/>
                <a:cs typeface="Consolas"/>
                <a:sym typeface="Consolas"/>
              </a:rPr>
              <a:t>Token</a:t>
            </a:r>
            <a:r>
              <a:rPr lang="ru-RU" sz="2800" dirty="0">
                <a:solidFill>
                  <a:srgbClr val="4EC9B0"/>
                </a:solidFill>
                <a:latin typeface="Consolas"/>
                <a:ea typeface="Consolas"/>
                <a:cs typeface="Consolas"/>
                <a:sym typeface="Consolas"/>
              </a:rPr>
              <a:t> </a:t>
            </a:r>
            <a:r>
              <a:rPr lang="ru-RU" sz="2800" dirty="0" err="1">
                <a:solidFill>
                  <a:srgbClr val="DCDCAA"/>
                </a:solidFill>
                <a:latin typeface="Consolas"/>
                <a:ea typeface="Consolas"/>
                <a:cs typeface="Consolas"/>
                <a:sym typeface="Consolas"/>
              </a:rPr>
              <a:t>ReadWhile</a:t>
            </a:r>
            <a:r>
              <a:rPr lang="ru-RU" sz="2800" dirty="0">
                <a:solidFill>
                  <a:srgbClr val="DCDCDC"/>
                </a:solidFill>
                <a:latin typeface="Consolas"/>
                <a:ea typeface="Consolas"/>
                <a:cs typeface="Consolas"/>
                <a:sym typeface="Consolas"/>
              </a:rPr>
              <a:t>(</a:t>
            </a:r>
            <a:r>
              <a:rPr lang="ru-RU" sz="2800" dirty="0" err="1">
                <a:solidFill>
                  <a:srgbClr val="4EC9B0"/>
                </a:solidFill>
                <a:latin typeface="Consolas"/>
                <a:ea typeface="Consolas"/>
                <a:cs typeface="Consolas"/>
                <a:sym typeface="Consolas"/>
              </a:rPr>
              <a:t>Func</a:t>
            </a:r>
            <a:r>
              <a:rPr lang="ru-RU" sz="2800" dirty="0">
                <a:solidFill>
                  <a:srgbClr val="DCDCDC"/>
                </a:solidFill>
                <a:latin typeface="Consolas"/>
                <a:ea typeface="Consolas"/>
                <a:cs typeface="Consolas"/>
                <a:sym typeface="Consolas"/>
              </a:rPr>
              <a:t>&lt;</a:t>
            </a:r>
            <a:r>
              <a:rPr lang="ru-RU" sz="2800" dirty="0" err="1">
                <a:solidFill>
                  <a:srgbClr val="569CD6"/>
                </a:solidFill>
                <a:latin typeface="Consolas"/>
                <a:ea typeface="Consolas"/>
                <a:cs typeface="Consolas"/>
                <a:sym typeface="Consolas"/>
              </a:rPr>
              <a:t>char</a:t>
            </a:r>
            <a:r>
              <a:rPr lang="ru-RU" sz="2800" dirty="0" err="1">
                <a:solidFill>
                  <a:srgbClr val="DCDCDC"/>
                </a:solidFill>
                <a:latin typeface="Consolas"/>
                <a:ea typeface="Consolas"/>
                <a:cs typeface="Consolas"/>
                <a:sym typeface="Consolas"/>
              </a:rPr>
              <a:t>,</a:t>
            </a:r>
            <a:r>
              <a:rPr lang="ru-RU" sz="2800" dirty="0" err="1">
                <a:solidFill>
                  <a:srgbClr val="569CD6"/>
                </a:solidFill>
                <a:latin typeface="Consolas"/>
                <a:ea typeface="Consolas"/>
                <a:cs typeface="Consolas"/>
                <a:sym typeface="Consolas"/>
              </a:rPr>
              <a:t>bool</a:t>
            </a:r>
            <a:r>
              <a:rPr lang="ru-RU" sz="2800" dirty="0">
                <a:solidFill>
                  <a:srgbClr val="DCDCDC"/>
                </a:solidFill>
                <a:latin typeface="Consolas"/>
                <a:ea typeface="Consolas"/>
                <a:cs typeface="Consolas"/>
                <a:sym typeface="Consolas"/>
              </a:rPr>
              <a:t>&gt; </a:t>
            </a:r>
            <a:r>
              <a:rPr lang="ru-RU" sz="2800" dirty="0" err="1">
                <a:solidFill>
                  <a:srgbClr val="9CDCFE"/>
                </a:solidFill>
                <a:latin typeface="Consolas"/>
                <a:ea typeface="Consolas"/>
                <a:cs typeface="Consolas"/>
                <a:sym typeface="Consolas"/>
              </a:rPr>
              <a:t>accept</a:t>
            </a:r>
            <a:r>
              <a:rPr lang="ru-RU" sz="2800" dirty="0">
                <a:solidFill>
                  <a:srgbClr val="DCDCDC"/>
                </a:solidFill>
                <a:latin typeface="Consolas"/>
                <a:ea typeface="Consolas"/>
                <a:cs typeface="Consolas"/>
                <a:sym typeface="Consolas"/>
              </a:rPr>
              <a:t>);</a:t>
            </a:r>
            <a:br>
              <a:rPr lang="ru-RU" sz="2800" dirty="0">
                <a:solidFill>
                  <a:srgbClr val="DCDCDC"/>
                </a:solidFill>
                <a:latin typeface="Consolas"/>
                <a:ea typeface="Consolas"/>
                <a:cs typeface="Consolas"/>
                <a:sym typeface="Consolas"/>
              </a:rPr>
            </a:br>
            <a:r>
              <a:rPr lang="ru-RU" sz="2800" dirty="0">
                <a:solidFill>
                  <a:srgbClr val="DCDCDC"/>
                </a:solidFill>
                <a:latin typeface="Consolas"/>
                <a:ea typeface="Consolas"/>
                <a:cs typeface="Consolas"/>
                <a:sym typeface="Consolas"/>
              </a:rPr>
              <a:t> 	</a:t>
            </a:r>
            <a:r>
              <a:rPr lang="ru-RU" sz="2800" dirty="0" err="1">
                <a:solidFill>
                  <a:srgbClr val="569CD6"/>
                </a:solidFill>
                <a:latin typeface="Consolas"/>
                <a:ea typeface="Consolas"/>
                <a:cs typeface="Consolas"/>
                <a:sym typeface="Consolas"/>
              </a:rPr>
              <a:t>int</a:t>
            </a:r>
            <a:r>
              <a:rPr lang="ru-RU" sz="2800" dirty="0">
                <a:solidFill>
                  <a:srgbClr val="569CD6"/>
                </a:solidFill>
                <a:latin typeface="Consolas"/>
                <a:ea typeface="Consolas"/>
                <a:cs typeface="Consolas"/>
                <a:sym typeface="Consolas"/>
              </a:rPr>
              <a:t> </a:t>
            </a:r>
            <a:r>
              <a:rPr lang="ru-RU" sz="2800" dirty="0" err="1">
                <a:solidFill>
                  <a:srgbClr val="DCDCDC"/>
                </a:solidFill>
                <a:latin typeface="Consolas"/>
                <a:ea typeface="Consolas"/>
                <a:cs typeface="Consolas"/>
                <a:sym typeface="Consolas"/>
              </a:rPr>
              <a:t>Position</a:t>
            </a:r>
            <a:r>
              <a:rPr lang="ru-RU" sz="2800" dirty="0">
                <a:solidFill>
                  <a:srgbClr val="DCDCDC"/>
                </a:solidFill>
                <a:latin typeface="Consolas"/>
                <a:ea typeface="Consolas"/>
                <a:cs typeface="Consolas"/>
                <a:sym typeface="Consolas"/>
              </a:rPr>
              <a:t> { </a:t>
            </a:r>
            <a:r>
              <a:rPr lang="ru-RU" sz="2800" dirty="0" err="1">
                <a:solidFill>
                  <a:srgbClr val="569CD6"/>
                </a:solidFill>
                <a:latin typeface="Consolas"/>
                <a:ea typeface="Consolas"/>
                <a:cs typeface="Consolas"/>
                <a:sym typeface="Consolas"/>
              </a:rPr>
              <a:t>get</a:t>
            </a:r>
            <a:r>
              <a:rPr lang="ru-RU" sz="2800" dirty="0">
                <a:solidFill>
                  <a:srgbClr val="DCDCDC"/>
                </a:solidFill>
                <a:latin typeface="Consolas"/>
                <a:ea typeface="Consolas"/>
                <a:cs typeface="Consolas"/>
                <a:sym typeface="Consolas"/>
              </a:rPr>
              <a:t>; }</a:t>
            </a:r>
            <a:endParaRPr sz="2800" dirty="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800" dirty="0">
                <a:solidFill>
                  <a:srgbClr val="DCDCDC"/>
                </a:solidFill>
                <a:latin typeface="Consolas"/>
                <a:ea typeface="Consolas"/>
                <a:cs typeface="Consolas"/>
                <a:sym typeface="Consolas"/>
              </a:rPr>
              <a:t>...</a:t>
            </a:r>
            <a:br>
              <a:rPr lang="ru-RU" sz="2800" dirty="0">
                <a:solidFill>
                  <a:srgbClr val="DCDCDC"/>
                </a:solidFill>
                <a:latin typeface="Consolas"/>
                <a:ea typeface="Consolas"/>
                <a:cs typeface="Consolas"/>
                <a:sym typeface="Consolas"/>
              </a:rPr>
            </a:br>
            <a:r>
              <a:rPr lang="ru-RU" sz="2800" dirty="0">
                <a:solidFill>
                  <a:srgbClr val="DCDCDC"/>
                </a:solidFill>
                <a:latin typeface="Consolas"/>
                <a:ea typeface="Consolas"/>
                <a:cs typeface="Consolas"/>
                <a:sym typeface="Consolas"/>
              </a:rPr>
              <a:t>}</a:t>
            </a:r>
            <a:endParaRPr sz="2800" dirty="0">
              <a:solidFill>
                <a:srgbClr val="569CD6"/>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587375" y="584200"/>
            <a:ext cx="10862400" cy="1224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lt1"/>
              </a:buClr>
              <a:buSzPts val="1100"/>
              <a:buFont typeface="Arial"/>
              <a:buNone/>
            </a:pPr>
            <a:r>
              <a:rPr lang="ru-RU" dirty="0"/>
              <a:t>А когда качество важно меньше?</a:t>
            </a:r>
            <a:endParaRPr dirty="0"/>
          </a:p>
          <a:p>
            <a:pPr marL="0" lvl="0" indent="0" algn="l" rtl="0">
              <a:spcBef>
                <a:spcPts val="0"/>
              </a:spcBef>
              <a:spcAft>
                <a:spcPts val="0"/>
              </a:spcAft>
              <a:buClr>
                <a:schemeClr val="lt1"/>
              </a:buClr>
              <a:buSzPts val="1100"/>
              <a:buFont typeface="Arial"/>
              <a:buNone/>
            </a:pPr>
            <a:endParaRPr dirty="0"/>
          </a:p>
          <a:p>
            <a:pPr marL="0" lvl="0" indent="0" algn="l" rtl="0">
              <a:lnSpc>
                <a:spcPct val="80000"/>
              </a:lnSpc>
              <a:spcBef>
                <a:spcPts val="0"/>
              </a:spcBef>
              <a:spcAft>
                <a:spcPts val="0"/>
              </a:spcAft>
              <a:buClr>
                <a:schemeClr val="dk1"/>
              </a:buClr>
              <a:buSzPts val="5000"/>
              <a:buFont typeface="Arial"/>
              <a:buNone/>
            </a:pPr>
            <a:endParaRPr dirty="0"/>
          </a:p>
        </p:txBody>
      </p:sp>
      <p:pic>
        <p:nvPicPr>
          <p:cNvPr id="308" name="Google Shape;308;p44"/>
          <p:cNvPicPr preferRelativeResize="0"/>
          <p:nvPr/>
        </p:nvPicPr>
        <p:blipFill rotWithShape="1">
          <a:blip r:embed="rId3">
            <a:alphaModFix/>
          </a:blip>
          <a:srcRect/>
          <a:stretch/>
        </p:blipFill>
        <p:spPr>
          <a:xfrm>
            <a:off x="587387" y="2943318"/>
            <a:ext cx="464734" cy="464734"/>
          </a:xfrm>
          <a:prstGeom prst="rect">
            <a:avLst/>
          </a:prstGeom>
          <a:noFill/>
          <a:ln>
            <a:noFill/>
          </a:ln>
        </p:spPr>
      </p:pic>
      <p:pic>
        <p:nvPicPr>
          <p:cNvPr id="309" name="Google Shape;309;p44"/>
          <p:cNvPicPr preferRelativeResize="0"/>
          <p:nvPr/>
        </p:nvPicPr>
        <p:blipFill rotWithShape="1">
          <a:blip r:embed="rId3">
            <a:alphaModFix/>
          </a:blip>
          <a:srcRect/>
          <a:stretch/>
        </p:blipFill>
        <p:spPr>
          <a:xfrm>
            <a:off x="587387" y="3474031"/>
            <a:ext cx="464734" cy="464734"/>
          </a:xfrm>
          <a:prstGeom prst="rect">
            <a:avLst/>
          </a:prstGeom>
          <a:noFill/>
          <a:ln>
            <a:noFill/>
          </a:ln>
        </p:spPr>
      </p:pic>
      <p:pic>
        <p:nvPicPr>
          <p:cNvPr id="310" name="Google Shape;310;p44"/>
          <p:cNvPicPr preferRelativeResize="0"/>
          <p:nvPr/>
        </p:nvPicPr>
        <p:blipFill rotWithShape="1">
          <a:blip r:embed="rId3">
            <a:alphaModFix/>
          </a:blip>
          <a:srcRect/>
          <a:stretch/>
        </p:blipFill>
        <p:spPr>
          <a:xfrm>
            <a:off x="587387" y="4004743"/>
            <a:ext cx="464734" cy="464734"/>
          </a:xfrm>
          <a:prstGeom prst="rect">
            <a:avLst/>
          </a:prstGeom>
          <a:noFill/>
          <a:ln>
            <a:noFill/>
          </a:ln>
        </p:spPr>
      </p:pic>
      <p:sp>
        <p:nvSpPr>
          <p:cNvPr id="311" name="Google Shape;311;p44"/>
          <p:cNvSpPr txBox="1"/>
          <p:nvPr/>
        </p:nvSpPr>
        <p:spPr>
          <a:xfrm>
            <a:off x="1052121" y="2697018"/>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Заказная разработка</a:t>
            </a:r>
            <a:endParaRPr/>
          </a:p>
        </p:txBody>
      </p:sp>
      <p:sp>
        <p:nvSpPr>
          <p:cNvPr id="312" name="Google Shape;312;p44"/>
          <p:cNvSpPr txBox="1"/>
          <p:nvPr/>
        </p:nvSpPr>
        <p:spPr>
          <a:xfrm>
            <a:off x="1052121" y="3244630"/>
            <a:ext cx="47118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Проверка научных гипотез</a:t>
            </a:r>
            <a:endParaRPr/>
          </a:p>
        </p:txBody>
      </p:sp>
      <p:sp>
        <p:nvSpPr>
          <p:cNvPr id="313" name="Google Shape;313;p44"/>
          <p:cNvSpPr txBox="1"/>
          <p:nvPr/>
        </p:nvSpPr>
        <p:spPr>
          <a:xfrm>
            <a:off x="1052121" y="3758443"/>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Начало стартапа</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1"/>
          <p:cNvSpPr txBox="1">
            <a:spLocks noGrp="1"/>
          </p:cNvSpPr>
          <p:nvPr>
            <p:ph type="title"/>
          </p:nvPr>
        </p:nvSpPr>
        <p:spPr>
          <a:xfrm>
            <a:off x="587375" y="584200"/>
            <a:ext cx="99201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Методы расширения в C#</a:t>
            </a:r>
            <a:endParaRPr/>
          </a:p>
        </p:txBody>
      </p:sp>
      <p:sp>
        <p:nvSpPr>
          <p:cNvPr id="540" name="Google Shape;540;p71"/>
          <p:cNvSpPr txBox="1"/>
          <p:nvPr/>
        </p:nvSpPr>
        <p:spPr>
          <a:xfrm>
            <a:off x="587375" y="1810825"/>
            <a:ext cx="10433100" cy="226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569CD6"/>
                </a:solidFill>
                <a:latin typeface="Consolas"/>
                <a:ea typeface="Consolas"/>
                <a:cs typeface="Consolas"/>
                <a:sym typeface="Consolas"/>
              </a:rPr>
              <a:t>static class </a:t>
            </a:r>
            <a:r>
              <a:rPr lang="ru-RU" sz="2000">
                <a:solidFill>
                  <a:srgbClr val="4EC9B0"/>
                </a:solidFill>
                <a:latin typeface="Consolas"/>
                <a:ea typeface="Consolas"/>
                <a:cs typeface="Consolas"/>
                <a:sym typeface="Consolas"/>
              </a:rPr>
              <a:t>TokenReaderExtensions</a:t>
            </a:r>
            <a:r>
              <a:rPr lang="ru-RU" sz="2000">
                <a:solidFill>
                  <a:srgbClr val="DCDCDC"/>
                </a:solidFill>
                <a:latin typeface="Consolas"/>
                <a:ea typeface="Consolas"/>
                <a:cs typeface="Consolas"/>
                <a:sym typeface="Consolas"/>
              </a:rPr>
              <a: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public static </a:t>
            </a:r>
            <a:r>
              <a:rPr lang="ru-RU" sz="2000">
                <a:solidFill>
                  <a:srgbClr val="4EC9B0"/>
                </a:solidFill>
                <a:latin typeface="Consolas"/>
                <a:ea typeface="Consolas"/>
                <a:cs typeface="Consolas"/>
                <a:sym typeface="Consolas"/>
              </a:rPr>
              <a:t>Token </a:t>
            </a:r>
            <a:r>
              <a:rPr lang="ru-RU" sz="2000">
                <a:solidFill>
                  <a:srgbClr val="DCDCAA"/>
                </a:solidFill>
                <a:latin typeface="Consolas"/>
                <a:ea typeface="Consolas"/>
                <a:cs typeface="Consolas"/>
                <a:sym typeface="Consolas"/>
              </a:rPr>
              <a:t>ReadField</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this </a:t>
            </a:r>
            <a:r>
              <a:rPr lang="ru-RU" sz="2000">
                <a:solidFill>
                  <a:srgbClr val="4EC9B0"/>
                </a:solidFill>
                <a:latin typeface="Consolas"/>
                <a:ea typeface="Consolas"/>
                <a:cs typeface="Consolas"/>
                <a:sym typeface="Consolas"/>
              </a:rPr>
              <a:t>TokenReader </a:t>
            </a:r>
            <a:r>
              <a:rPr lang="ru-RU" sz="2000">
                <a:solidFill>
                  <a:srgbClr val="9CDCFE"/>
                </a:solidFill>
                <a:latin typeface="Consolas"/>
                <a:ea typeface="Consolas"/>
                <a:cs typeface="Consolas"/>
                <a:sym typeface="Consolas"/>
              </a:rPr>
              <a:t>reader</a:t>
            </a:r>
            <a:r>
              <a:rPr lang="ru-RU" sz="2000">
                <a:solidFill>
                  <a:srgbClr val="DCDCDC"/>
                </a:solidFill>
                <a:latin typeface="Consolas"/>
                <a:ea typeface="Consolas"/>
                <a:cs typeface="Consolas"/>
                <a:sym typeface="Consolas"/>
              </a:rPr>
              <a:t>) { ...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Clr>
                <a:schemeClr val="lt1"/>
              </a:buClr>
              <a:buSzPts val="1100"/>
              <a:buFont typeface="Arial"/>
              <a:buNone/>
            </a:pPr>
            <a:r>
              <a:rPr lang="ru-RU" sz="2000">
                <a:solidFill>
                  <a:srgbClr val="57A64A"/>
                </a:solidFill>
                <a:latin typeface="Consolas"/>
                <a:ea typeface="Consolas"/>
                <a:cs typeface="Consolas"/>
                <a:sym typeface="Consolas"/>
              </a:rPr>
              <a:t>//Работает автоподстановка!</a:t>
            </a: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Clr>
                <a:schemeClr val="lt1"/>
              </a:buClr>
              <a:buSzPts val="1100"/>
              <a:buFont typeface="Arial"/>
              <a:buNone/>
            </a:pPr>
            <a:r>
              <a:rPr lang="ru-RU" sz="2000">
                <a:solidFill>
                  <a:srgbClr val="DCDCDC"/>
                </a:solidFill>
                <a:latin typeface="Consolas"/>
                <a:ea typeface="Consolas"/>
                <a:cs typeface="Consolas"/>
                <a:sym typeface="Consolas"/>
              </a:rPr>
              <a:t>reader.</a:t>
            </a:r>
            <a:r>
              <a:rPr lang="ru-RU" sz="2000">
                <a:solidFill>
                  <a:srgbClr val="DCDCAA"/>
                </a:solidFill>
                <a:latin typeface="Consolas"/>
                <a:ea typeface="Consolas"/>
                <a:cs typeface="Consolas"/>
                <a:sym typeface="Consolas"/>
              </a:rPr>
              <a:t>ReadField</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p:txBody>
      </p:sp>
      <p:sp>
        <p:nvSpPr>
          <p:cNvPr id="541" name="Google Shape;541;p71"/>
          <p:cNvSpPr txBox="1"/>
          <p:nvPr/>
        </p:nvSpPr>
        <p:spPr>
          <a:xfrm>
            <a:off x="587375" y="4810850"/>
            <a:ext cx="89547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D69D85"/>
                </a:solidFill>
                <a:highlight>
                  <a:schemeClr val="lt1"/>
                </a:highlight>
                <a:latin typeface="Consolas"/>
                <a:ea typeface="Consolas"/>
                <a:cs typeface="Consolas"/>
                <a:sym typeface="Consolas"/>
              </a:rPr>
              <a:t>"abc"</a:t>
            </a:r>
            <a:r>
              <a:rPr lang="ru-RU" sz="2000">
                <a:solidFill>
                  <a:srgbClr val="DCDCDC"/>
                </a:solidFill>
                <a:latin typeface="Consolas"/>
                <a:ea typeface="Consolas"/>
                <a:cs typeface="Consolas"/>
                <a:sym typeface="Consolas"/>
              </a:rPr>
              <a:t>.</a:t>
            </a:r>
            <a:r>
              <a:rPr lang="ru-RU" sz="2000">
                <a:solidFill>
                  <a:srgbClr val="DCDCAA"/>
                </a:solidFill>
                <a:latin typeface="Consolas"/>
                <a:ea typeface="Consolas"/>
                <a:cs typeface="Consolas"/>
                <a:sym typeface="Consolas"/>
              </a:rPr>
              <a:t>LeftPad</a:t>
            </a:r>
            <a:r>
              <a:rPr lang="ru-RU" sz="2000">
                <a:solidFill>
                  <a:srgbClr val="DCDCDC"/>
                </a:solidFill>
                <a:latin typeface="Consolas"/>
                <a:ea typeface="Consolas"/>
                <a:cs typeface="Consolas"/>
                <a:sym typeface="Consolas"/>
              </a:rPr>
              <a:t>() </a:t>
            </a:r>
            <a:r>
              <a:rPr lang="ru-RU" sz="2000">
                <a:solidFill>
                  <a:srgbClr val="57A64A"/>
                </a:solidFill>
                <a:latin typeface="Consolas"/>
                <a:ea typeface="Consolas"/>
                <a:cs typeface="Consolas"/>
                <a:sym typeface="Consolas"/>
              </a:rPr>
              <a:t>//можно</a:t>
            </a:r>
            <a:endParaRPr sz="2000">
              <a:solidFill>
                <a:srgbClr val="DCDCDC"/>
              </a:solidFill>
              <a:highlight>
                <a:schemeClr val="lt1"/>
              </a:highlight>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D69D85"/>
                </a:solidFill>
                <a:highlight>
                  <a:schemeClr val="lt1"/>
                </a:highlight>
                <a:latin typeface="Consolas"/>
                <a:ea typeface="Consolas"/>
                <a:cs typeface="Consolas"/>
                <a:sym typeface="Consolas"/>
              </a:rPr>
              <a:t>"123"</a:t>
            </a:r>
            <a:r>
              <a:rPr lang="ru-RU" sz="2000">
                <a:solidFill>
                  <a:srgbClr val="DCDCDC"/>
                </a:solidFill>
                <a:latin typeface="Consolas"/>
                <a:ea typeface="Consolas"/>
                <a:cs typeface="Consolas"/>
                <a:sym typeface="Consolas"/>
              </a:rPr>
              <a:t>.</a:t>
            </a:r>
            <a:r>
              <a:rPr lang="ru-RU" sz="2000">
                <a:solidFill>
                  <a:srgbClr val="DCDCAA"/>
                </a:solidFill>
                <a:latin typeface="Consolas"/>
                <a:ea typeface="Consolas"/>
                <a:cs typeface="Consolas"/>
                <a:sym typeface="Consolas"/>
              </a:rPr>
              <a:t>IsInn</a:t>
            </a:r>
            <a:r>
              <a:rPr lang="ru-RU" sz="2000">
                <a:solidFill>
                  <a:srgbClr val="DCDCDC"/>
                </a:solidFill>
                <a:latin typeface="Consolas"/>
                <a:ea typeface="Consolas"/>
                <a:cs typeface="Consolas"/>
                <a:sym typeface="Consolas"/>
              </a:rPr>
              <a:t>()   </a:t>
            </a:r>
            <a:r>
              <a:rPr lang="ru-RU" sz="2000">
                <a:solidFill>
                  <a:srgbClr val="57A64A"/>
                </a:solidFill>
                <a:latin typeface="Consolas"/>
                <a:ea typeface="Consolas"/>
                <a:cs typeface="Consolas"/>
                <a:sym typeface="Consolas"/>
              </a:rPr>
              <a:t>//не стоит, слишком специфичный код</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2"/>
          <p:cNvSpPr txBox="1">
            <a:spLocks noGrp="1"/>
          </p:cNvSpPr>
          <p:nvPr>
            <p:ph type="title"/>
          </p:nvPr>
        </p:nvSpPr>
        <p:spPr>
          <a:xfrm>
            <a:off x="587375" y="584200"/>
            <a:ext cx="110172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Маркеры плохой компонуемости</a:t>
            </a:r>
            <a:endParaRPr>
              <a:latin typeface="Geologica Medium"/>
              <a:ea typeface="Geologica Medium"/>
              <a:cs typeface="Geologica Medium"/>
              <a:sym typeface="Geologica Medium"/>
            </a:endParaRPr>
          </a:p>
        </p:txBody>
      </p:sp>
      <p:pic>
        <p:nvPicPr>
          <p:cNvPr id="547" name="Google Shape;547;p72"/>
          <p:cNvPicPr preferRelativeResize="0"/>
          <p:nvPr/>
        </p:nvPicPr>
        <p:blipFill rotWithShape="1">
          <a:blip r:embed="rId3">
            <a:alphaModFix/>
          </a:blip>
          <a:srcRect/>
          <a:stretch/>
        </p:blipFill>
        <p:spPr>
          <a:xfrm>
            <a:off x="587387" y="3196631"/>
            <a:ext cx="464734" cy="464734"/>
          </a:xfrm>
          <a:prstGeom prst="rect">
            <a:avLst/>
          </a:prstGeom>
          <a:noFill/>
          <a:ln>
            <a:noFill/>
          </a:ln>
        </p:spPr>
      </p:pic>
      <p:sp>
        <p:nvSpPr>
          <p:cNvPr id="548" name="Google Shape;548;p72"/>
          <p:cNvSpPr txBox="1"/>
          <p:nvPr/>
        </p:nvSpPr>
        <p:spPr>
          <a:xfrm>
            <a:off x="1176381" y="3042731"/>
            <a:ext cx="2197800" cy="307800"/>
          </a:xfrm>
          <a:prstGeom prst="rect">
            <a:avLst/>
          </a:prstGeom>
          <a:noFill/>
          <a:ln>
            <a:noFill/>
          </a:ln>
        </p:spPr>
        <p:txBody>
          <a:bodyPr spcFirstLastPara="1" wrap="square" lIns="0" tIns="0" rIns="0" bIns="0" anchor="t" anchorCtr="0">
            <a:spAutoFit/>
          </a:bodyPr>
          <a:lstStyle/>
          <a:p>
            <a:pPr marL="0" lvl="0" indent="0" algn="l" rtl="0">
              <a:spcBef>
                <a:spcPts val="1800"/>
              </a:spcBef>
              <a:spcAft>
                <a:spcPts val="0"/>
              </a:spcAft>
              <a:buClr>
                <a:schemeClr val="lt1"/>
              </a:buClr>
              <a:buSzPts val="1100"/>
              <a:buFont typeface="Arial"/>
              <a:buNone/>
            </a:pPr>
            <a:r>
              <a:rPr lang="ru-RU" sz="2000" dirty="0">
                <a:solidFill>
                  <a:schemeClr val="dk1"/>
                </a:solidFill>
                <a:latin typeface="Montserrat"/>
                <a:ea typeface="Montserrat"/>
                <a:cs typeface="Montserrat"/>
                <a:sym typeface="Montserrat"/>
              </a:rPr>
              <a:t>Не самоценно</a:t>
            </a:r>
            <a:endParaRPr sz="2000" dirty="0">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3"/>
          <p:cNvSpPr txBox="1">
            <a:spLocks noGrp="1"/>
          </p:cNvSpPr>
          <p:nvPr>
            <p:ph type="title"/>
          </p:nvPr>
        </p:nvSpPr>
        <p:spPr>
          <a:xfrm>
            <a:off x="587375" y="584200"/>
            <a:ext cx="110172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Общие компоненты</a:t>
            </a:r>
            <a:endParaRPr>
              <a:latin typeface="Geologica Medium"/>
              <a:ea typeface="Geologica Medium"/>
              <a:cs typeface="Geologica Medium"/>
              <a:sym typeface="Geologica Medium"/>
            </a:endParaRPr>
          </a:p>
        </p:txBody>
      </p:sp>
      <p:sp>
        <p:nvSpPr>
          <p:cNvPr id="554" name="Google Shape;554;p73"/>
          <p:cNvSpPr txBox="1"/>
          <p:nvPr/>
        </p:nvSpPr>
        <p:spPr>
          <a:xfrm>
            <a:off x="1165025" y="2530250"/>
            <a:ext cx="43740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ru-RU" sz="2000">
                <a:solidFill>
                  <a:schemeClr val="dk1"/>
                </a:solidFill>
                <a:latin typeface="Montserrat"/>
                <a:ea typeface="Montserrat"/>
                <a:cs typeface="Montserrat"/>
                <a:sym typeface="Montserrat"/>
              </a:rPr>
              <a:t>Библиотека UI контролов</a:t>
            </a:r>
            <a:endParaRPr sz="1400" b="0" i="0" u="none" strike="noStrike" cap="none">
              <a:solidFill>
                <a:schemeClr val="dk1"/>
              </a:solidFill>
              <a:latin typeface="Montserrat"/>
              <a:ea typeface="Montserrat"/>
              <a:cs typeface="Montserrat"/>
              <a:sym typeface="Montserrat"/>
            </a:endParaRPr>
          </a:p>
        </p:txBody>
      </p:sp>
      <p:pic>
        <p:nvPicPr>
          <p:cNvPr id="555" name="Google Shape;555;p73"/>
          <p:cNvPicPr preferRelativeResize="0"/>
          <p:nvPr/>
        </p:nvPicPr>
        <p:blipFill rotWithShape="1">
          <a:blip r:embed="rId3">
            <a:alphaModFix/>
          </a:blip>
          <a:srcRect/>
          <a:stretch/>
        </p:blipFill>
        <p:spPr>
          <a:xfrm>
            <a:off x="511490" y="3713485"/>
            <a:ext cx="540000" cy="540000"/>
          </a:xfrm>
          <a:prstGeom prst="rect">
            <a:avLst/>
          </a:prstGeom>
          <a:noFill/>
          <a:ln>
            <a:noFill/>
          </a:ln>
        </p:spPr>
      </p:pic>
      <p:pic>
        <p:nvPicPr>
          <p:cNvPr id="556" name="Google Shape;556;p73"/>
          <p:cNvPicPr preferRelativeResize="0"/>
          <p:nvPr/>
        </p:nvPicPr>
        <p:blipFill rotWithShape="1">
          <a:blip r:embed="rId4">
            <a:alphaModFix/>
          </a:blip>
          <a:srcRect/>
          <a:stretch/>
        </p:blipFill>
        <p:spPr>
          <a:xfrm>
            <a:off x="511495" y="3063807"/>
            <a:ext cx="540000" cy="540000"/>
          </a:xfrm>
          <a:prstGeom prst="rect">
            <a:avLst/>
          </a:prstGeom>
          <a:noFill/>
          <a:ln>
            <a:noFill/>
          </a:ln>
        </p:spPr>
      </p:pic>
      <p:pic>
        <p:nvPicPr>
          <p:cNvPr id="557" name="Google Shape;557;p73"/>
          <p:cNvPicPr preferRelativeResize="0"/>
          <p:nvPr/>
        </p:nvPicPr>
        <p:blipFill rotWithShape="1">
          <a:blip r:embed="rId5">
            <a:alphaModFix/>
          </a:blip>
          <a:srcRect/>
          <a:stretch/>
        </p:blipFill>
        <p:spPr>
          <a:xfrm>
            <a:off x="511492" y="2414142"/>
            <a:ext cx="540000" cy="540000"/>
          </a:xfrm>
          <a:prstGeom prst="rect">
            <a:avLst/>
          </a:prstGeom>
          <a:noFill/>
          <a:ln>
            <a:noFill/>
          </a:ln>
        </p:spPr>
      </p:pic>
      <p:pic>
        <p:nvPicPr>
          <p:cNvPr id="558" name="Google Shape;558;p73"/>
          <p:cNvPicPr preferRelativeResize="0"/>
          <p:nvPr/>
        </p:nvPicPr>
        <p:blipFill rotWithShape="1">
          <a:blip r:embed="rId6">
            <a:alphaModFix/>
          </a:blip>
          <a:srcRect/>
          <a:stretch/>
        </p:blipFill>
        <p:spPr>
          <a:xfrm>
            <a:off x="511494" y="4336307"/>
            <a:ext cx="540000" cy="540000"/>
          </a:xfrm>
          <a:prstGeom prst="rect">
            <a:avLst/>
          </a:prstGeom>
          <a:noFill/>
          <a:ln>
            <a:noFill/>
          </a:ln>
        </p:spPr>
      </p:pic>
      <p:sp>
        <p:nvSpPr>
          <p:cNvPr id="559" name="Google Shape;559;p73"/>
          <p:cNvSpPr txBox="1"/>
          <p:nvPr/>
        </p:nvSpPr>
        <p:spPr>
          <a:xfrm>
            <a:off x="1165025" y="2954157"/>
            <a:ext cx="43740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800"/>
              </a:spcBef>
              <a:spcAft>
                <a:spcPts val="0"/>
              </a:spcAft>
              <a:buClr>
                <a:srgbClr val="000000"/>
              </a:buClr>
              <a:buSzPts val="2000"/>
              <a:buFont typeface="Arial"/>
              <a:buNone/>
            </a:pPr>
            <a:r>
              <a:rPr lang="ru-RU" sz="2000">
                <a:solidFill>
                  <a:schemeClr val="dk1"/>
                </a:solidFill>
                <a:latin typeface="Montserrat"/>
                <a:ea typeface="Montserrat"/>
                <a:cs typeface="Montserrat"/>
                <a:sym typeface="Montserrat"/>
              </a:rPr>
              <a:t>Портальная инфраструктура</a:t>
            </a:r>
            <a:endParaRPr sz="1400" b="0" i="0" u="none" strike="noStrike" cap="none">
              <a:solidFill>
                <a:schemeClr val="dk1"/>
              </a:solidFill>
              <a:latin typeface="Montserrat"/>
              <a:ea typeface="Montserrat"/>
              <a:cs typeface="Montserrat"/>
              <a:sym typeface="Montserrat"/>
            </a:endParaRPr>
          </a:p>
        </p:txBody>
      </p:sp>
      <p:sp>
        <p:nvSpPr>
          <p:cNvPr id="560" name="Google Shape;560;p73"/>
          <p:cNvSpPr txBox="1"/>
          <p:nvPr/>
        </p:nvSpPr>
        <p:spPr>
          <a:xfrm>
            <a:off x="1165025" y="3603807"/>
            <a:ext cx="4374000" cy="307800"/>
          </a:xfrm>
          <a:prstGeom prst="rect">
            <a:avLst/>
          </a:prstGeom>
          <a:noFill/>
          <a:ln>
            <a:noFill/>
          </a:ln>
        </p:spPr>
        <p:txBody>
          <a:bodyPr spcFirstLastPara="1" wrap="square" lIns="0" tIns="0" rIns="0" bIns="0" anchor="t" anchorCtr="0">
            <a:spAutoFit/>
          </a:bodyPr>
          <a:lstStyle/>
          <a:p>
            <a:pPr marL="0" lvl="0" indent="0" algn="l" rtl="0">
              <a:spcBef>
                <a:spcPts val="1800"/>
              </a:spcBef>
              <a:spcAft>
                <a:spcPts val="0"/>
              </a:spcAft>
              <a:buClr>
                <a:schemeClr val="lt1"/>
              </a:buClr>
              <a:buSzPts val="2000"/>
              <a:buFont typeface="Arial"/>
              <a:buNone/>
            </a:pPr>
            <a:r>
              <a:rPr lang="ru-RU" sz="2000">
                <a:solidFill>
                  <a:schemeClr val="dk1"/>
                </a:solidFill>
                <a:latin typeface="Montserrat"/>
                <a:ea typeface="Montserrat"/>
                <a:cs typeface="Montserrat"/>
                <a:sym typeface="Montserrat"/>
              </a:rPr>
              <a:t>Базовая инфраструктура</a:t>
            </a:r>
            <a:endParaRPr sz="1400" b="0" i="0" u="none" strike="noStrike" cap="none">
              <a:solidFill>
                <a:schemeClr val="dk1"/>
              </a:solidFill>
              <a:latin typeface="Montserrat"/>
              <a:ea typeface="Montserrat"/>
              <a:cs typeface="Montserrat"/>
              <a:sym typeface="Montserrat"/>
            </a:endParaRPr>
          </a:p>
        </p:txBody>
      </p:sp>
      <p:sp>
        <p:nvSpPr>
          <p:cNvPr id="561" name="Google Shape;561;p73"/>
          <p:cNvSpPr txBox="1"/>
          <p:nvPr/>
        </p:nvSpPr>
        <p:spPr>
          <a:xfrm>
            <a:off x="1165025" y="4253457"/>
            <a:ext cx="4374000" cy="307800"/>
          </a:xfrm>
          <a:prstGeom prst="rect">
            <a:avLst/>
          </a:prstGeom>
          <a:noFill/>
          <a:ln>
            <a:noFill/>
          </a:ln>
        </p:spPr>
        <p:txBody>
          <a:bodyPr spcFirstLastPara="1" wrap="square" lIns="0" tIns="0" rIns="0" bIns="0" anchor="t" anchorCtr="0">
            <a:spAutoFit/>
          </a:bodyPr>
          <a:lstStyle/>
          <a:p>
            <a:pPr marL="0" lvl="0" indent="0" algn="l" rtl="0">
              <a:spcBef>
                <a:spcPts val="1800"/>
              </a:spcBef>
              <a:spcAft>
                <a:spcPts val="0"/>
              </a:spcAft>
              <a:buClr>
                <a:schemeClr val="lt1"/>
              </a:buClr>
              <a:buSzPts val="2000"/>
              <a:buFont typeface="Arial"/>
              <a:buNone/>
            </a:pPr>
            <a:r>
              <a:rPr lang="ru-RU" sz="2000">
                <a:solidFill>
                  <a:schemeClr val="dk1"/>
                </a:solidFill>
                <a:latin typeface="Montserrat"/>
                <a:ea typeface="Montserrat"/>
                <a:cs typeface="Montserrat"/>
                <a:sym typeface="Montserrat"/>
              </a:rPr>
              <a:t>Платформа сервисов</a:t>
            </a:r>
            <a:endParaRPr sz="14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4"/>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567" name="Google Shape;567;p74"/>
          <p:cNvSpPr txBox="1"/>
          <p:nvPr/>
        </p:nvSpPr>
        <p:spPr>
          <a:xfrm>
            <a:off x="587375" y="1705800"/>
            <a:ext cx="7601400" cy="4725300"/>
          </a:xfrm>
          <a:prstGeom prst="rect">
            <a:avLst/>
          </a:prstGeom>
          <a:noFill/>
          <a:ln>
            <a:noFill/>
          </a:ln>
        </p:spPr>
        <p:txBody>
          <a:bodyPr spcFirstLastPara="1" wrap="square" lIns="91425" tIns="91425" rIns="91425" bIns="91425" anchor="t" anchorCtr="0">
            <a:spAutoFit/>
          </a:bodyPr>
          <a:lstStyle/>
          <a:p>
            <a:pPr marL="457200" lvl="0" indent="0" algn="l" rtl="0">
              <a:spcBef>
                <a:spcPts val="1800"/>
              </a:spcBef>
              <a:spcAft>
                <a:spcPts val="0"/>
              </a:spcAft>
              <a:buNone/>
            </a:pPr>
            <a:r>
              <a:rPr lang="ru-RU" sz="2000" b="1">
                <a:solidFill>
                  <a:schemeClr val="dk1"/>
                </a:solidFill>
                <a:latin typeface="Montserrat"/>
                <a:ea typeface="Montserrat"/>
                <a:cs typeface="Montserrat"/>
                <a:sym typeface="Montserrat"/>
              </a:rPr>
              <a:t>Контрольное число для СНИЛС:</a:t>
            </a:r>
            <a:endParaRPr sz="2000" b="1">
              <a:solidFill>
                <a:schemeClr val="dk1"/>
              </a:solidFill>
              <a:latin typeface="Montserrat"/>
              <a:ea typeface="Montserrat"/>
              <a:cs typeface="Montserrat"/>
              <a:sym typeface="Montserrat"/>
            </a:endParaRPr>
          </a:p>
          <a:p>
            <a:pPr marL="457200" lvl="0" indent="-355600" algn="l" rtl="0">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Каждая цифра СНИЛС умножается на номер своей позиции (начиная с наименьшего разряда)</a:t>
            </a:r>
            <a:endParaRPr sz="2000">
              <a:solidFill>
                <a:schemeClr val="dk1"/>
              </a:solidFill>
              <a:latin typeface="Montserrat"/>
              <a:ea typeface="Montserrat"/>
              <a:cs typeface="Montserrat"/>
              <a:sym typeface="Montserrat"/>
            </a:endParaRPr>
          </a:p>
          <a:p>
            <a:pPr marL="457200" lvl="0" indent="-355600" algn="l" rtl="0">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Полученные произведения суммируются</a:t>
            </a:r>
            <a:endParaRPr sz="2000">
              <a:solidFill>
                <a:schemeClr val="dk1"/>
              </a:solidFill>
              <a:latin typeface="Montserrat"/>
              <a:ea typeface="Montserrat"/>
              <a:cs typeface="Montserrat"/>
              <a:sym typeface="Montserrat"/>
            </a:endParaRPr>
          </a:p>
          <a:p>
            <a:pPr marL="457200" lvl="0" indent="-355600" algn="l" rtl="0">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Если сумма меньше 100, то контрольное число равно самой сумме</a:t>
            </a:r>
            <a:endParaRPr sz="2000">
              <a:solidFill>
                <a:schemeClr val="dk1"/>
              </a:solidFill>
              <a:latin typeface="Montserrat"/>
              <a:ea typeface="Montserrat"/>
              <a:cs typeface="Montserrat"/>
              <a:sym typeface="Montserrat"/>
            </a:endParaRPr>
          </a:p>
          <a:p>
            <a:pPr marL="457200" lvl="0" indent="-355600" algn="l" rtl="0">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Если сумма равна 100 или 101, то контрольное число равно 0</a:t>
            </a:r>
            <a:endParaRPr sz="2000">
              <a:solidFill>
                <a:schemeClr val="dk1"/>
              </a:solidFill>
              <a:latin typeface="Montserrat"/>
              <a:ea typeface="Montserrat"/>
              <a:cs typeface="Montserrat"/>
              <a:sym typeface="Montserrat"/>
            </a:endParaRPr>
          </a:p>
          <a:p>
            <a:pPr marL="457200" lvl="0" indent="-355600" algn="l" rtl="0">
              <a:spcBef>
                <a:spcPts val="1800"/>
              </a:spcBef>
              <a:spcAft>
                <a:spcPts val="100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Если сумма больше 101, то берется остаток от деления суммы на 101 и контрольное число определяется аналогично пунктам 3 и 4</a:t>
            </a:r>
            <a:endParaRPr sz="2000">
              <a:solidFill>
                <a:schemeClr val="dk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5"/>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573" name="Google Shape;573;p75"/>
          <p:cNvSpPr txBox="1"/>
          <p:nvPr/>
        </p:nvSpPr>
        <p:spPr>
          <a:xfrm>
            <a:off x="587375" y="1960250"/>
            <a:ext cx="9388800" cy="26475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b="1">
                <a:solidFill>
                  <a:schemeClr val="dk1"/>
                </a:solidFill>
                <a:latin typeface="Montserrat"/>
                <a:ea typeface="Montserrat"/>
                <a:cs typeface="Montserrat"/>
                <a:sym typeface="Montserrat"/>
              </a:rPr>
              <a:t>СНИЛС: 112-233-445</a:t>
            </a:r>
            <a:endParaRPr sz="2000" b="1">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Находим значение контрольного числа:</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Цифры номера 	</a:t>
            </a:r>
            <a:r>
              <a:rPr lang="ru-RU" sz="2000">
                <a:solidFill>
                  <a:schemeClr val="dk1"/>
                </a:solidFill>
                <a:latin typeface="Consolas"/>
                <a:ea typeface="Consolas"/>
                <a:cs typeface="Consolas"/>
                <a:sym typeface="Consolas"/>
              </a:rPr>
              <a:t>1 1 2 2 3 3 4 4 5</a:t>
            </a:r>
            <a:endParaRPr sz="2000">
              <a:solidFill>
                <a:schemeClr val="dk1"/>
              </a:solidFill>
              <a:latin typeface="Consolas"/>
              <a:ea typeface="Consolas"/>
              <a:cs typeface="Consolas"/>
              <a:sym typeface="Consolas"/>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Множитель         	</a:t>
            </a:r>
            <a:r>
              <a:rPr lang="ru-RU" sz="2000">
                <a:solidFill>
                  <a:schemeClr val="dk1"/>
                </a:solidFill>
                <a:latin typeface="Consolas"/>
                <a:ea typeface="Consolas"/>
                <a:cs typeface="Consolas"/>
                <a:sym typeface="Consolas"/>
              </a:rPr>
              <a:t>9 8 7 6 5 4 3 2 1</a:t>
            </a:r>
            <a:endParaRPr sz="2000">
              <a:solidFill>
                <a:schemeClr val="dk1"/>
              </a:solidFill>
              <a:latin typeface="Consolas"/>
              <a:ea typeface="Consolas"/>
              <a:cs typeface="Consolas"/>
              <a:sym typeface="Consolas"/>
            </a:endParaRPr>
          </a:p>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sum = 1×9 + 1×8 + 2×7 + 2×6 + 3×5 + 3×4 + 4×3 + 4×2 + 5×1 = 95</a:t>
            </a:r>
            <a:endParaRPr sz="2000">
              <a:solidFill>
                <a:schemeClr val="dk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6"/>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579" name="Google Shape;579;p76"/>
          <p:cNvSpPr txBox="1"/>
          <p:nvPr/>
        </p:nvSpPr>
        <p:spPr>
          <a:xfrm>
            <a:off x="587375" y="1681575"/>
            <a:ext cx="5864400" cy="4186800"/>
          </a:xfrm>
          <a:prstGeom prst="rect">
            <a:avLst/>
          </a:prstGeom>
          <a:noFill/>
          <a:ln>
            <a:noFill/>
          </a:ln>
        </p:spPr>
        <p:txBody>
          <a:bodyPr spcFirstLastPara="1" wrap="square" lIns="91425" tIns="91425" rIns="91425" bIns="91425" anchor="t" anchorCtr="0">
            <a:spAutoFit/>
          </a:bodyPr>
          <a:lstStyle/>
          <a:p>
            <a:pPr marL="457200" lvl="0" indent="-355600" algn="l" rtl="0">
              <a:spcBef>
                <a:spcPts val="180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Каждая цифра умножается на номер своего разряда</a:t>
            </a:r>
            <a:br>
              <a:rPr lang="ru-RU"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Полученные произведения суммируются, назовём сумму М</a:t>
            </a:r>
            <a:br>
              <a:rPr lang="ru-RU" sz="2000">
                <a:solidFill>
                  <a:schemeClr val="dk1"/>
                </a:solidFill>
                <a:latin typeface="Montserrat"/>
                <a:ea typeface="Montserrat"/>
                <a:cs typeface="Montserrat"/>
                <a:sym typeface="Montserrat"/>
              </a:rPr>
            </a:br>
            <a:endParaRPr sz="2000">
              <a:solidFill>
                <a:schemeClr val="dk1"/>
              </a:solidFill>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Montserrat"/>
              <a:buAutoNum type="arabicPeriod"/>
            </a:pPr>
            <a:r>
              <a:rPr lang="ru-RU" sz="2000">
                <a:solidFill>
                  <a:schemeClr val="dk1"/>
                </a:solidFill>
                <a:latin typeface="Montserrat"/>
                <a:ea typeface="Montserrat"/>
                <a:cs typeface="Montserrat"/>
                <a:sym typeface="Montserrat"/>
              </a:rPr>
              <a:t>Производим сравнение</a:t>
            </a:r>
            <a:endParaRPr sz="2000">
              <a:solidFill>
                <a:schemeClr val="dk1"/>
              </a:solidFill>
              <a:latin typeface="Montserrat"/>
              <a:ea typeface="Montserrat"/>
              <a:cs typeface="Montserrat"/>
              <a:sym typeface="Montserrat"/>
            </a:endParaRPr>
          </a:p>
          <a:p>
            <a:pPr marL="914400" lvl="0" indent="-355600" algn="l" rtl="0">
              <a:spcBef>
                <a:spcPts val="0"/>
              </a:spcBef>
              <a:spcAft>
                <a:spcPts val="0"/>
              </a:spcAft>
              <a:buClr>
                <a:schemeClr val="dk1"/>
              </a:buClr>
              <a:buSzPts val="2000"/>
              <a:buFont typeface="Montserrat"/>
              <a:buChar char="●"/>
            </a:pPr>
            <a:r>
              <a:rPr lang="ru-RU" sz="2000">
                <a:solidFill>
                  <a:schemeClr val="dk1"/>
                </a:solidFill>
                <a:latin typeface="Montserrat"/>
                <a:ea typeface="Montserrat"/>
                <a:cs typeface="Montserrat"/>
                <a:sym typeface="Montserrat"/>
              </a:rPr>
              <a:t>Если М &lt; 100, то результат равен М</a:t>
            </a:r>
            <a:endParaRPr sz="2000">
              <a:solidFill>
                <a:schemeClr val="dk1"/>
              </a:solidFill>
              <a:latin typeface="Montserrat"/>
              <a:ea typeface="Montserrat"/>
              <a:cs typeface="Montserrat"/>
              <a:sym typeface="Montserrat"/>
            </a:endParaRPr>
          </a:p>
          <a:p>
            <a:pPr marL="914400" lvl="0" indent="-355600" algn="l" rtl="0">
              <a:spcBef>
                <a:spcPts val="0"/>
              </a:spcBef>
              <a:spcAft>
                <a:spcPts val="0"/>
              </a:spcAft>
              <a:buClr>
                <a:schemeClr val="dk1"/>
              </a:buClr>
              <a:buSzPts val="2000"/>
              <a:buFont typeface="Montserrat"/>
              <a:buChar char="●"/>
            </a:pPr>
            <a:r>
              <a:rPr lang="ru-RU" sz="2000">
                <a:solidFill>
                  <a:schemeClr val="dk1"/>
                </a:solidFill>
                <a:latin typeface="Montserrat"/>
                <a:ea typeface="Montserrat"/>
                <a:cs typeface="Montserrat"/>
                <a:sym typeface="Montserrat"/>
              </a:rPr>
              <a:t>Если М = 100 или 101, то 0</a:t>
            </a:r>
            <a:endParaRPr sz="2000">
              <a:solidFill>
                <a:schemeClr val="dk1"/>
              </a:solidFill>
              <a:latin typeface="Montserrat"/>
              <a:ea typeface="Montserrat"/>
              <a:cs typeface="Montserrat"/>
              <a:sym typeface="Montserrat"/>
            </a:endParaRPr>
          </a:p>
          <a:p>
            <a:pPr marL="914400" lvl="0" indent="-355600" algn="l" rtl="0">
              <a:spcBef>
                <a:spcPts val="0"/>
              </a:spcBef>
              <a:spcAft>
                <a:spcPts val="0"/>
              </a:spcAft>
              <a:buClr>
                <a:schemeClr val="dk1"/>
              </a:buClr>
              <a:buSzPts val="2000"/>
              <a:buFont typeface="Montserrat"/>
              <a:buChar char="●"/>
            </a:pPr>
            <a:r>
              <a:rPr lang="ru-RU" sz="2000">
                <a:solidFill>
                  <a:schemeClr val="dk1"/>
                </a:solidFill>
                <a:latin typeface="Montserrat"/>
                <a:ea typeface="Montserrat"/>
                <a:cs typeface="Montserrat"/>
                <a:sym typeface="Montserrat"/>
              </a:rPr>
              <a:t>Если M &gt; 101, то берём остаток от деления М на 101 и повторяем сравнение по двум предыдущим пунктам</a:t>
            </a:r>
            <a:endParaRPr sz="2000">
              <a:solidFill>
                <a:schemeClr val="dk1"/>
              </a:solidFill>
              <a:latin typeface="Montserrat"/>
              <a:ea typeface="Montserrat"/>
              <a:cs typeface="Montserrat"/>
              <a:sym typeface="Montserrat"/>
            </a:endParaRPr>
          </a:p>
        </p:txBody>
      </p:sp>
      <p:sp>
        <p:nvSpPr>
          <p:cNvPr id="580" name="Google Shape;580;p76"/>
          <p:cNvSpPr txBox="1"/>
          <p:nvPr/>
        </p:nvSpPr>
        <p:spPr>
          <a:xfrm>
            <a:off x="6451775" y="1681575"/>
            <a:ext cx="5326800" cy="3313697"/>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СНИЛС: 112-233-445</a:t>
            </a:r>
            <a:endParaRPr sz="2000" dirty="0">
              <a:solidFill>
                <a:schemeClr val="dk1"/>
              </a:solidFill>
              <a:latin typeface="Montserrat"/>
              <a:ea typeface="Montserrat"/>
              <a:cs typeface="Montserrat"/>
              <a:sym typeface="Montserrat"/>
            </a:endParaRPr>
          </a:p>
          <a:p>
            <a:pPr marL="0" lvl="0" indent="0" algn="l" rtl="0">
              <a:spcBef>
                <a:spcPts val="1800"/>
              </a:spcBef>
              <a:spcAft>
                <a:spcPts val="0"/>
              </a:spcAft>
              <a:buClr>
                <a:schemeClr val="lt1"/>
              </a:buClr>
              <a:buSzPts val="1100"/>
              <a:buFont typeface="Arial"/>
              <a:buNone/>
            </a:pPr>
            <a:r>
              <a:rPr lang="ru-RU" sz="2000" dirty="0">
                <a:solidFill>
                  <a:schemeClr val="dk1"/>
                </a:solidFill>
                <a:latin typeface="Montserrat"/>
                <a:ea typeface="Montserrat"/>
                <a:cs typeface="Montserrat"/>
                <a:sym typeface="Montserrat"/>
              </a:rPr>
              <a:t>Цифры:	</a:t>
            </a:r>
            <a:r>
              <a:rPr lang="ru-RU" sz="2000" dirty="0" smtClean="0">
                <a:solidFill>
                  <a:schemeClr val="dk1"/>
                </a:solidFill>
                <a:latin typeface="Consolas"/>
                <a:ea typeface="Consolas"/>
                <a:cs typeface="Consolas"/>
                <a:sym typeface="Consolas"/>
              </a:rPr>
              <a:t>1 </a:t>
            </a:r>
            <a:r>
              <a:rPr lang="ru-RU" sz="2000" dirty="0">
                <a:solidFill>
                  <a:schemeClr val="dk1"/>
                </a:solidFill>
                <a:latin typeface="Consolas"/>
                <a:ea typeface="Consolas"/>
                <a:cs typeface="Consolas"/>
                <a:sym typeface="Consolas"/>
              </a:rPr>
              <a:t>1 2 2 3 3 4 4 5</a:t>
            </a:r>
            <a:endParaRPr sz="2000" dirty="0">
              <a:solidFill>
                <a:schemeClr val="dk1"/>
              </a:solidFill>
              <a:latin typeface="Consolas"/>
              <a:ea typeface="Consolas"/>
              <a:cs typeface="Consolas"/>
              <a:sym typeface="Consolas"/>
            </a:endParaRPr>
          </a:p>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Множитель:   </a:t>
            </a:r>
            <a:r>
              <a:rPr lang="ru-RU" sz="2000" dirty="0" smtClean="0">
                <a:solidFill>
                  <a:schemeClr val="dk1"/>
                </a:solidFill>
                <a:latin typeface="Consolas"/>
                <a:ea typeface="Consolas"/>
                <a:cs typeface="Consolas"/>
                <a:sym typeface="Consolas"/>
              </a:rPr>
              <a:t>9 </a:t>
            </a:r>
            <a:r>
              <a:rPr lang="ru-RU" sz="2000" dirty="0">
                <a:solidFill>
                  <a:schemeClr val="dk1"/>
                </a:solidFill>
                <a:latin typeface="Consolas"/>
                <a:ea typeface="Consolas"/>
                <a:cs typeface="Consolas"/>
                <a:sym typeface="Consolas"/>
              </a:rPr>
              <a:t>8 7 6 5 4 3 2 1</a:t>
            </a:r>
            <a:endParaRPr sz="2000" dirty="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dirty="0" err="1">
                <a:solidFill>
                  <a:schemeClr val="dk1"/>
                </a:solidFill>
                <a:latin typeface="Montserrat"/>
                <a:ea typeface="Montserrat"/>
                <a:cs typeface="Montserrat"/>
                <a:sym typeface="Montserrat"/>
              </a:rPr>
              <a:t>sum</a:t>
            </a:r>
            <a:r>
              <a:rPr lang="ru-RU" sz="2000" dirty="0">
                <a:solidFill>
                  <a:schemeClr val="dk1"/>
                </a:solidFill>
                <a:latin typeface="Montserrat"/>
                <a:ea typeface="Montserrat"/>
                <a:cs typeface="Montserrat"/>
                <a:sym typeface="Montserrat"/>
              </a:rPr>
              <a:t> = 1×9 + 1×8 + 2×7 + 2×6 + 3×5 + 3×4 + 4×3 + 4×2 + 5×1 = 95</a:t>
            </a:r>
            <a:endParaRPr sz="2000" dirty="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dirty="0">
                <a:solidFill>
                  <a:schemeClr val="dk1"/>
                </a:solidFill>
                <a:latin typeface="Montserrat"/>
                <a:ea typeface="Montserrat"/>
                <a:cs typeface="Montserrat"/>
                <a:sym typeface="Montserrat"/>
              </a:rPr>
              <a:t>95 &lt; 100 =&gt; </a:t>
            </a:r>
            <a:r>
              <a:rPr lang="ru-RU" sz="2000" dirty="0" err="1">
                <a:solidFill>
                  <a:schemeClr val="dk1"/>
                </a:solidFill>
                <a:latin typeface="Montserrat"/>
                <a:ea typeface="Montserrat"/>
                <a:cs typeface="Montserrat"/>
                <a:sym typeface="Montserrat"/>
              </a:rPr>
              <a:t>res</a:t>
            </a:r>
            <a:r>
              <a:rPr lang="ru-RU" sz="2000" dirty="0">
                <a:solidFill>
                  <a:schemeClr val="dk1"/>
                </a:solidFill>
                <a:latin typeface="Montserrat"/>
                <a:ea typeface="Montserrat"/>
                <a:cs typeface="Montserrat"/>
                <a:sym typeface="Montserrat"/>
              </a:rPr>
              <a:t> = 95</a:t>
            </a:r>
            <a:endParaRPr sz="2000" dirty="0">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586" name="Google Shape;586;p77"/>
          <p:cNvSpPr txBox="1"/>
          <p:nvPr/>
        </p:nvSpPr>
        <p:spPr>
          <a:xfrm>
            <a:off x="587375" y="2091450"/>
            <a:ext cx="7026900" cy="35709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Clr>
                <a:schemeClr val="lt1"/>
              </a:buClr>
              <a:buSzPts val="1100"/>
              <a:buFont typeface="Arial"/>
              <a:buNone/>
            </a:pPr>
            <a:r>
              <a:rPr lang="ru-RU" sz="2000">
                <a:solidFill>
                  <a:schemeClr val="dk1"/>
                </a:solidFill>
                <a:latin typeface="Montserrat"/>
                <a:ea typeface="Montserrat"/>
                <a:cs typeface="Montserrat"/>
                <a:sym typeface="Montserrat"/>
              </a:rPr>
              <a:t>Реализуйте алгоритм расчета контрольного числа для СНИЛС: </a:t>
            </a:r>
            <a:r>
              <a:rPr lang="ru-RU" sz="2000" i="1">
                <a:solidFill>
                  <a:schemeClr val="dk1"/>
                </a:solidFill>
                <a:latin typeface="Montserrat"/>
                <a:ea typeface="Montserrat"/>
                <a:cs typeface="Montserrat"/>
                <a:sym typeface="Montserrat"/>
              </a:rPr>
              <a:t>ControlDigit/Snils/SnilsExtensions.cs</a:t>
            </a:r>
            <a:endParaRPr sz="2000" i="1">
              <a:solidFill>
                <a:schemeClr val="dk1"/>
              </a:solidFill>
              <a:latin typeface="Montserrat"/>
              <a:ea typeface="Montserrat"/>
              <a:cs typeface="Montserrat"/>
              <a:sym typeface="Montserrat"/>
            </a:endParaRPr>
          </a:p>
          <a:p>
            <a:pPr marL="0" lvl="0" indent="0" algn="l" rtl="0">
              <a:spcBef>
                <a:spcPts val="1800"/>
              </a:spcBef>
              <a:spcAft>
                <a:spcPts val="0"/>
              </a:spcAft>
              <a:buClr>
                <a:schemeClr val="lt1"/>
              </a:buClr>
              <a:buSzPts val="1100"/>
              <a:buFont typeface="Arial"/>
              <a:buNone/>
            </a:pP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Помните про </a:t>
            </a:r>
            <a:r>
              <a:rPr lang="ru-RU" sz="2000" b="1">
                <a:solidFill>
                  <a:schemeClr val="dk1"/>
                </a:solidFill>
                <a:latin typeface="Montserrat"/>
                <a:ea typeface="Montserrat"/>
                <a:cs typeface="Montserrat"/>
                <a:sym typeface="Montserrat"/>
              </a:rPr>
              <a:t>декомпозицию</a:t>
            </a:r>
            <a:r>
              <a:rPr lang="ru-RU" sz="2000">
                <a:solidFill>
                  <a:schemeClr val="dk1"/>
                </a:solidFill>
                <a:latin typeface="Montserrat"/>
                <a:ea typeface="Montserrat"/>
                <a:cs typeface="Montserrat"/>
                <a:sym typeface="Montserrat"/>
              </a:rPr>
              <a:t> и </a:t>
            </a:r>
            <a:r>
              <a:rPr lang="ru-RU" sz="2000" b="1">
                <a:solidFill>
                  <a:schemeClr val="dk1"/>
                </a:solidFill>
                <a:latin typeface="Montserrat"/>
                <a:ea typeface="Montserrat"/>
                <a:cs typeface="Montserrat"/>
                <a:sym typeface="Montserrat"/>
              </a:rPr>
              <a:t>компонуемость</a:t>
            </a:r>
            <a:r>
              <a:rPr lang="ru-RU"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marL="0" lvl="0" indent="0" algn="l" rtl="0">
              <a:spcBef>
                <a:spcPts val="1800"/>
              </a:spcBef>
              <a:spcAft>
                <a:spcPts val="0"/>
              </a:spcAft>
              <a:buNone/>
            </a:pPr>
            <a:endParaRPr sz="2000">
              <a:solidFill>
                <a:schemeClr val="dk1"/>
              </a:solidFill>
              <a:latin typeface="Montserrat"/>
              <a:ea typeface="Montserrat"/>
              <a:cs typeface="Montserrat"/>
              <a:sym typeface="Montserrat"/>
            </a:endParaRPr>
          </a:p>
          <a:p>
            <a:pPr marL="0" lvl="0" indent="0" algn="l" rtl="0">
              <a:spcBef>
                <a:spcPts val="1800"/>
              </a:spcBef>
              <a:spcAft>
                <a:spcPts val="1000"/>
              </a:spcAft>
              <a:buNone/>
            </a:pPr>
            <a:r>
              <a:rPr lang="ru-RU" sz="2000">
                <a:solidFill>
                  <a:schemeClr val="dk1"/>
                </a:solidFill>
                <a:latin typeface="Montserrat"/>
                <a:ea typeface="Montserrat"/>
                <a:cs typeface="Montserrat"/>
                <a:sym typeface="Montserrat"/>
              </a:rPr>
              <a:t>Вернитесь в свою реализацию алгоритма расчёта UPC и используйте методы, полученные после декомпозиции в этой задаче.</a:t>
            </a:r>
            <a:endParaRPr sz="2000">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8"/>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ControlDigit</a:t>
            </a:r>
            <a:endParaRPr/>
          </a:p>
          <a:p>
            <a:pPr marL="0" lvl="0" indent="0" algn="l" rtl="0">
              <a:lnSpc>
                <a:spcPct val="80000"/>
              </a:lnSpc>
              <a:spcBef>
                <a:spcPts val="0"/>
              </a:spcBef>
              <a:spcAft>
                <a:spcPts val="0"/>
              </a:spcAft>
              <a:buSzPts val="6000"/>
              <a:buNone/>
            </a:pPr>
            <a:endParaRPr/>
          </a:p>
        </p:txBody>
      </p:sp>
      <p:sp>
        <p:nvSpPr>
          <p:cNvPr id="592" name="Google Shape;592;p78"/>
          <p:cNvSpPr txBox="1"/>
          <p:nvPr/>
        </p:nvSpPr>
        <p:spPr>
          <a:xfrm>
            <a:off x="587375" y="2451600"/>
            <a:ext cx="7026900" cy="2185183"/>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Clr>
                <a:schemeClr val="lt1"/>
              </a:buClr>
              <a:buSzPts val="1100"/>
              <a:buFont typeface="Arial"/>
              <a:buNone/>
            </a:pPr>
            <a:r>
              <a:rPr lang="ru-RU" sz="2000" dirty="0">
                <a:solidFill>
                  <a:schemeClr val="dk1"/>
                </a:solidFill>
                <a:latin typeface="Montserrat"/>
                <a:ea typeface="Montserrat"/>
                <a:cs typeface="Montserrat"/>
                <a:sym typeface="Montserrat"/>
              </a:rPr>
              <a:t>Повторно-используемые примитивы:</a:t>
            </a:r>
            <a:endParaRPr sz="2000" dirty="0">
              <a:solidFill>
                <a:schemeClr val="dk1"/>
              </a:solidFill>
              <a:latin typeface="Montserrat"/>
              <a:ea typeface="Montserrat"/>
              <a:cs typeface="Montserrat"/>
              <a:sym typeface="Montserrat"/>
            </a:endParaRPr>
          </a:p>
          <a:p>
            <a:pPr marL="457200" lvl="0" indent="-355600" algn="l" rtl="0">
              <a:spcBef>
                <a:spcPts val="1800"/>
              </a:spcBef>
              <a:spcAft>
                <a:spcPts val="0"/>
              </a:spcAft>
              <a:buClr>
                <a:schemeClr val="dk1"/>
              </a:buClr>
              <a:buSzPts val="2000"/>
              <a:buFont typeface="Montserrat"/>
              <a:buAutoNum type="arabicPeriod"/>
            </a:pPr>
            <a:r>
              <a:rPr lang="ru-RU" sz="2000" dirty="0">
                <a:solidFill>
                  <a:schemeClr val="dk1"/>
                </a:solidFill>
                <a:latin typeface="Montserrat"/>
                <a:ea typeface="Montserrat"/>
                <a:cs typeface="Montserrat"/>
                <a:sym typeface="Montserrat"/>
              </a:rPr>
              <a:t>Получить все цифры числа</a:t>
            </a:r>
            <a:endParaRPr sz="2000" dirty="0">
              <a:solidFill>
                <a:schemeClr val="dk1"/>
              </a:solidFill>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Montserrat"/>
              <a:buChar char="-"/>
            </a:pPr>
            <a:r>
              <a:rPr lang="ru-RU" sz="2000" dirty="0">
                <a:solidFill>
                  <a:schemeClr val="dk1"/>
                </a:solidFill>
                <a:latin typeface="Montserrat"/>
                <a:ea typeface="Montserrat"/>
                <a:cs typeface="Montserrat"/>
                <a:sym typeface="Montserrat"/>
              </a:rPr>
              <a:t>Очевидно ли, в каком порядке возвращаются?</a:t>
            </a:r>
            <a:endParaRPr sz="2000" dirty="0">
              <a:solidFill>
                <a:schemeClr val="dk1"/>
              </a:solidFill>
              <a:latin typeface="Montserrat"/>
              <a:ea typeface="Montserrat"/>
              <a:cs typeface="Montserrat"/>
              <a:sym typeface="Montserrat"/>
            </a:endParaRPr>
          </a:p>
          <a:p>
            <a:pPr marL="457200" lvl="0" indent="-355600" algn="l" rtl="0">
              <a:spcBef>
                <a:spcPts val="0"/>
              </a:spcBef>
              <a:spcAft>
                <a:spcPts val="0"/>
              </a:spcAft>
              <a:buClr>
                <a:schemeClr val="dk1"/>
              </a:buClr>
              <a:buSzPts val="2000"/>
              <a:buFont typeface="Montserrat"/>
              <a:buChar char="-"/>
            </a:pPr>
            <a:r>
              <a:rPr lang="ru-RU" sz="2000" dirty="0">
                <a:solidFill>
                  <a:schemeClr val="dk1"/>
                </a:solidFill>
                <a:latin typeface="Montserrat"/>
                <a:ea typeface="Montserrat"/>
                <a:cs typeface="Montserrat"/>
                <a:sym typeface="Montserrat"/>
              </a:rPr>
              <a:t>Куда положить метод, чтобы его нашли?</a:t>
            </a:r>
            <a:endParaRPr sz="2000" dirty="0">
              <a:solidFill>
                <a:schemeClr val="dk1"/>
              </a:solidFill>
              <a:latin typeface="Montserrat"/>
              <a:ea typeface="Montserrat"/>
              <a:cs typeface="Montserrat"/>
              <a:sym typeface="Montserrat"/>
            </a:endParaRPr>
          </a:p>
          <a:p>
            <a:pPr marL="101600" lvl="0" algn="l" rtl="0">
              <a:spcBef>
                <a:spcPts val="0"/>
              </a:spcBef>
              <a:spcAft>
                <a:spcPts val="0"/>
              </a:spcAft>
              <a:buClr>
                <a:schemeClr val="dk1"/>
              </a:buClr>
              <a:buSzPts val="2000"/>
            </a:pPr>
            <a:r>
              <a:rPr lang="en-US" sz="2000" dirty="0" smtClean="0">
                <a:solidFill>
                  <a:schemeClr val="dk1"/>
                </a:solidFill>
                <a:latin typeface="Montserrat"/>
                <a:ea typeface="Montserrat"/>
                <a:cs typeface="Montserrat"/>
                <a:sym typeface="Montserrat"/>
              </a:rPr>
              <a:t>2.  </a:t>
            </a:r>
            <a:r>
              <a:rPr lang="ru-RU" sz="2000" dirty="0" smtClean="0">
                <a:solidFill>
                  <a:schemeClr val="dk1"/>
                </a:solidFill>
                <a:latin typeface="Montserrat"/>
                <a:ea typeface="Montserrat"/>
                <a:cs typeface="Montserrat"/>
                <a:sym typeface="Montserrat"/>
              </a:rPr>
              <a:t>Посчитать </a:t>
            </a:r>
            <a:r>
              <a:rPr lang="ru-RU" sz="2000" dirty="0">
                <a:solidFill>
                  <a:schemeClr val="dk1"/>
                </a:solidFill>
                <a:latin typeface="Montserrat"/>
                <a:ea typeface="Montserrat"/>
                <a:cs typeface="Montserrat"/>
                <a:sym typeface="Montserrat"/>
              </a:rPr>
              <a:t>взвешенную сумму</a:t>
            </a:r>
            <a:endParaRPr sz="2000" dirty="0">
              <a:solidFill>
                <a:schemeClr val="dk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79"/>
          <p:cNvPicPr preferRelativeResize="0"/>
          <p:nvPr/>
        </p:nvPicPr>
        <p:blipFill rotWithShape="1">
          <a:blip r:embed="rId3">
            <a:alphaModFix/>
          </a:blip>
          <a:srcRect/>
          <a:stretch/>
        </p:blipFill>
        <p:spPr>
          <a:xfrm>
            <a:off x="6785785" y="118979"/>
            <a:ext cx="4968086" cy="6172200"/>
          </a:xfrm>
          <a:prstGeom prst="rect">
            <a:avLst/>
          </a:prstGeom>
          <a:noFill/>
          <a:ln>
            <a:noFill/>
          </a:ln>
        </p:spPr>
      </p:pic>
      <p:sp>
        <p:nvSpPr>
          <p:cNvPr id="598" name="Google Shape;598;p79"/>
          <p:cNvSpPr txBox="1">
            <a:spLocks noGrp="1"/>
          </p:cNvSpPr>
          <p:nvPr>
            <p:ph type="title"/>
          </p:nvPr>
        </p:nvSpPr>
        <p:spPr>
          <a:xfrm>
            <a:off x="587375" y="584200"/>
            <a:ext cx="6118200" cy="751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Readability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0"/>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тетрис</a:t>
            </a:r>
            <a:endParaRPr/>
          </a:p>
          <a:p>
            <a:pPr marL="0" lvl="0" indent="0" algn="l" rtl="0">
              <a:lnSpc>
                <a:spcPct val="80000"/>
              </a:lnSpc>
              <a:spcBef>
                <a:spcPts val="0"/>
              </a:spcBef>
              <a:spcAft>
                <a:spcPts val="0"/>
              </a:spcAft>
              <a:buSzPts val="6000"/>
              <a:buNone/>
            </a:pPr>
            <a:endParaRPr/>
          </a:p>
        </p:txBody>
      </p:sp>
      <p:pic>
        <p:nvPicPr>
          <p:cNvPr id="604" name="Google Shape;604;p80"/>
          <p:cNvPicPr preferRelativeResize="0"/>
          <p:nvPr/>
        </p:nvPicPr>
        <p:blipFill>
          <a:blip r:embed="rId3">
            <a:alphaModFix/>
          </a:blip>
          <a:stretch>
            <a:fillRect/>
          </a:stretch>
        </p:blipFill>
        <p:spPr>
          <a:xfrm>
            <a:off x="7101224" y="1409200"/>
            <a:ext cx="4418775" cy="4375501"/>
          </a:xfrm>
          <a:prstGeom prst="rect">
            <a:avLst/>
          </a:prstGeom>
          <a:noFill/>
          <a:ln>
            <a:noFill/>
          </a:ln>
        </p:spPr>
      </p:pic>
      <p:sp>
        <p:nvSpPr>
          <p:cNvPr id="605" name="Google Shape;605;p80"/>
          <p:cNvSpPr txBox="1"/>
          <p:nvPr/>
        </p:nvSpPr>
        <p:spPr>
          <a:xfrm>
            <a:off x="587375" y="2873400"/>
            <a:ext cx="6276900" cy="107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700">
                <a:solidFill>
                  <a:srgbClr val="569CD6"/>
                </a:solidFill>
                <a:latin typeface="Consolas"/>
                <a:ea typeface="Consolas"/>
                <a:cs typeface="Consolas"/>
                <a:sym typeface="Consolas"/>
              </a:rPr>
              <a:t>public void </a:t>
            </a:r>
            <a:r>
              <a:rPr lang="ru-RU" sz="2700">
                <a:solidFill>
                  <a:srgbClr val="DCDCAA"/>
                </a:solidFill>
                <a:latin typeface="Consolas"/>
                <a:ea typeface="Consolas"/>
                <a:cs typeface="Consolas"/>
                <a:sym typeface="Consolas"/>
              </a:rPr>
              <a:t>ClearFullLines</a:t>
            </a:r>
            <a:r>
              <a:rPr lang="ru-RU" sz="2700">
                <a:solidFill>
                  <a:srgbClr val="DCDCDC"/>
                </a:solidFill>
                <a:latin typeface="Consolas"/>
                <a:ea typeface="Consolas"/>
                <a:cs typeface="Consolas"/>
                <a:sym typeface="Consolas"/>
              </a:rPr>
              <a:t>()</a:t>
            </a:r>
            <a:br>
              <a:rPr lang="ru-RU" sz="2700">
                <a:solidFill>
                  <a:srgbClr val="DCDCDC"/>
                </a:solidFill>
                <a:latin typeface="Consolas"/>
                <a:ea typeface="Consolas"/>
                <a:cs typeface="Consolas"/>
                <a:sym typeface="Consolas"/>
              </a:rPr>
            </a:br>
            <a:r>
              <a:rPr lang="ru-RU" sz="2700">
                <a:solidFill>
                  <a:srgbClr val="57A64A"/>
                </a:solidFill>
                <a:latin typeface="Consolas"/>
                <a:ea typeface="Consolas"/>
                <a:cs typeface="Consolas"/>
                <a:sym typeface="Consolas"/>
              </a:rPr>
              <a:t>//Удалить все заполненные строки</a:t>
            </a:r>
            <a:endParaRPr sz="2700">
              <a:solidFill>
                <a:srgbClr val="57A64A"/>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5"/>
          <p:cNvSpPr txBox="1">
            <a:spLocks noGrp="1"/>
          </p:cNvSpPr>
          <p:nvPr>
            <p:ph type="body" idx="1"/>
          </p:nvPr>
        </p:nvSpPr>
        <p:spPr>
          <a:xfrm>
            <a:off x="917625" y="2528888"/>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6500"/>
              <a:buNone/>
            </a:pPr>
            <a:r>
              <a:rPr lang="ru-RU"/>
              <a:t>1</a:t>
            </a:r>
            <a:endParaRPr/>
          </a:p>
        </p:txBody>
      </p:sp>
      <p:sp>
        <p:nvSpPr>
          <p:cNvPr id="319" name="Google Shape;319;p45"/>
          <p:cNvSpPr txBox="1">
            <a:spLocks noGrp="1"/>
          </p:cNvSpPr>
          <p:nvPr>
            <p:ph type="body" idx="2"/>
          </p:nvPr>
        </p:nvSpPr>
        <p:spPr>
          <a:xfrm>
            <a:off x="917625" y="4605025"/>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6000"/>
              <a:buNone/>
            </a:pPr>
            <a:r>
              <a:rPr lang="ru-RU"/>
              <a:t>3</a:t>
            </a:r>
            <a:endParaRPr/>
          </a:p>
        </p:txBody>
      </p:sp>
      <p:sp>
        <p:nvSpPr>
          <p:cNvPr id="320" name="Google Shape;320;p45"/>
          <p:cNvSpPr txBox="1">
            <a:spLocks noGrp="1"/>
          </p:cNvSpPr>
          <p:nvPr>
            <p:ph type="body" idx="3"/>
          </p:nvPr>
        </p:nvSpPr>
        <p:spPr>
          <a:xfrm>
            <a:off x="6574122" y="4605025"/>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6000"/>
              <a:buNone/>
            </a:pPr>
            <a:r>
              <a:rPr lang="ru-RU"/>
              <a:t>4</a:t>
            </a:r>
            <a:endParaRPr/>
          </a:p>
        </p:txBody>
      </p:sp>
      <p:sp>
        <p:nvSpPr>
          <p:cNvPr id="321" name="Google Shape;321;p45"/>
          <p:cNvSpPr txBox="1">
            <a:spLocks noGrp="1"/>
          </p:cNvSpPr>
          <p:nvPr>
            <p:ph type="subTitle" idx="4"/>
          </p:nvPr>
        </p:nvSpPr>
        <p:spPr>
          <a:xfrm>
            <a:off x="1716374" y="2528888"/>
            <a:ext cx="3852000" cy="1080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lt1"/>
              </a:buClr>
              <a:buSzPts val="1100"/>
              <a:buFont typeface="Arial"/>
              <a:buNone/>
            </a:pPr>
            <a:r>
              <a:rPr lang="ru-RU" sz="2000" b="1"/>
              <a:t>Простота и понятность</a:t>
            </a:r>
            <a:endParaRPr sz="2000" b="1"/>
          </a:p>
          <a:p>
            <a:pPr marL="0" lvl="0" indent="0" algn="l" rtl="0">
              <a:spcBef>
                <a:spcPts val="0"/>
              </a:spcBef>
              <a:spcAft>
                <a:spcPts val="0"/>
              </a:spcAft>
              <a:buClr>
                <a:schemeClr val="lt1"/>
              </a:buClr>
              <a:buSzPts val="1100"/>
              <a:buFont typeface="Arial"/>
              <a:buNone/>
            </a:pPr>
            <a:r>
              <a:rPr lang="ru-RU" sz="2000"/>
              <a:t>Быстро разобраться и доработать</a:t>
            </a:r>
            <a:endParaRPr sz="2000"/>
          </a:p>
          <a:p>
            <a:pPr marL="0" lvl="0" indent="0" algn="l" rtl="0">
              <a:spcBef>
                <a:spcPts val="0"/>
              </a:spcBef>
              <a:spcAft>
                <a:spcPts val="0"/>
              </a:spcAft>
              <a:buClr>
                <a:schemeClr val="lt1"/>
              </a:buClr>
              <a:buSzPts val="1100"/>
              <a:buFont typeface="Arial"/>
              <a:buNone/>
            </a:pPr>
            <a:endParaRPr sz="2000"/>
          </a:p>
          <a:p>
            <a:pPr marL="0" lvl="0" indent="0" algn="l" rtl="0">
              <a:lnSpc>
                <a:spcPct val="100000"/>
              </a:lnSpc>
              <a:spcBef>
                <a:spcPts val="0"/>
              </a:spcBef>
              <a:spcAft>
                <a:spcPts val="0"/>
              </a:spcAft>
              <a:buClr>
                <a:schemeClr val="dk1"/>
              </a:buClr>
              <a:buSzPts val="1600"/>
              <a:buNone/>
            </a:pPr>
            <a:endParaRPr sz="2000"/>
          </a:p>
        </p:txBody>
      </p:sp>
      <p:sp>
        <p:nvSpPr>
          <p:cNvPr id="322" name="Google Shape;322;p45"/>
          <p:cNvSpPr txBox="1">
            <a:spLocks noGrp="1"/>
          </p:cNvSpPr>
          <p:nvPr>
            <p:ph type="body" idx="5"/>
          </p:nvPr>
        </p:nvSpPr>
        <p:spPr>
          <a:xfrm>
            <a:off x="6574122" y="2528888"/>
            <a:ext cx="648300" cy="787800"/>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dk1"/>
              </a:buClr>
              <a:buSzPts val="1600"/>
              <a:buNone/>
            </a:pPr>
            <a:r>
              <a:rPr lang="ru-RU"/>
              <a:t>2</a:t>
            </a:r>
            <a:endParaRPr/>
          </a:p>
        </p:txBody>
      </p:sp>
      <p:sp>
        <p:nvSpPr>
          <p:cNvPr id="323" name="Google Shape;323;p45"/>
          <p:cNvSpPr txBox="1">
            <a:spLocks noGrp="1"/>
          </p:cNvSpPr>
          <p:nvPr>
            <p:ph type="body" idx="6"/>
          </p:nvPr>
        </p:nvSpPr>
        <p:spPr>
          <a:xfrm>
            <a:off x="7360170" y="2536669"/>
            <a:ext cx="3852000" cy="1080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lt1"/>
              </a:buClr>
              <a:buSzPts val="1100"/>
              <a:buFont typeface="Arial"/>
              <a:buNone/>
            </a:pPr>
            <a:r>
              <a:rPr lang="ru-RU" sz="2000" b="1"/>
              <a:t>Расширяемость </a:t>
            </a:r>
            <a:endParaRPr sz="2000" b="1"/>
          </a:p>
          <a:p>
            <a:pPr marL="0" lvl="0" indent="0" algn="l" rtl="0">
              <a:spcBef>
                <a:spcPts val="0"/>
              </a:spcBef>
              <a:spcAft>
                <a:spcPts val="0"/>
              </a:spcAft>
              <a:buSzPts val="1100"/>
              <a:buNone/>
            </a:pPr>
            <a:r>
              <a:rPr lang="ru-RU" sz="2000"/>
              <a:t>Проще вносить доработки</a:t>
            </a:r>
            <a:endParaRPr sz="2000"/>
          </a:p>
        </p:txBody>
      </p:sp>
      <p:sp>
        <p:nvSpPr>
          <p:cNvPr id="324" name="Google Shape;324;p45"/>
          <p:cNvSpPr txBox="1">
            <a:spLocks noGrp="1"/>
          </p:cNvSpPr>
          <p:nvPr>
            <p:ph type="body" idx="7"/>
          </p:nvPr>
        </p:nvSpPr>
        <p:spPr>
          <a:xfrm>
            <a:off x="7360170" y="4605311"/>
            <a:ext cx="3852000" cy="1080000"/>
          </a:xfrm>
          <a:prstGeom prst="rect">
            <a:avLst/>
          </a:prstGeom>
          <a:noFill/>
          <a:ln>
            <a:noFill/>
          </a:ln>
        </p:spPr>
        <p:txBody>
          <a:bodyPr spcFirstLastPara="1" wrap="square" lIns="0" tIns="45700" rIns="91425" bIns="45700" anchor="t" anchorCtr="0">
            <a:noAutofit/>
          </a:bodyPr>
          <a:lstStyle/>
          <a:p>
            <a:pPr marL="0" lvl="0" indent="0" algn="l" rtl="0">
              <a:lnSpc>
                <a:spcPct val="90000"/>
              </a:lnSpc>
              <a:spcBef>
                <a:spcPts val="0"/>
              </a:spcBef>
              <a:spcAft>
                <a:spcPts val="0"/>
              </a:spcAft>
              <a:buClr>
                <a:schemeClr val="lt1"/>
              </a:buClr>
              <a:buSzPts val="1100"/>
              <a:buFont typeface="Arial"/>
              <a:buNone/>
            </a:pPr>
            <a:r>
              <a:rPr lang="ru-RU" sz="2000" b="1"/>
              <a:t>Универсальность </a:t>
            </a:r>
            <a:endParaRPr sz="2000" b="1"/>
          </a:p>
          <a:p>
            <a:pPr marL="0" lvl="0" indent="0" algn="l" rtl="0">
              <a:lnSpc>
                <a:spcPct val="90000"/>
              </a:lnSpc>
              <a:spcBef>
                <a:spcPts val="0"/>
              </a:spcBef>
              <a:spcAft>
                <a:spcPts val="0"/>
              </a:spcAft>
              <a:buClr>
                <a:schemeClr val="lt1"/>
              </a:buClr>
              <a:buSzPts val="1100"/>
              <a:buNone/>
            </a:pPr>
            <a:r>
              <a:rPr lang="ru-RU" sz="2000"/>
              <a:t>Проще переиспользовать</a:t>
            </a:r>
            <a:endParaRPr sz="2000"/>
          </a:p>
        </p:txBody>
      </p:sp>
      <p:sp>
        <p:nvSpPr>
          <p:cNvPr id="325" name="Google Shape;325;p45"/>
          <p:cNvSpPr txBox="1">
            <a:spLocks noGrp="1"/>
          </p:cNvSpPr>
          <p:nvPr>
            <p:ph type="body" idx="8"/>
          </p:nvPr>
        </p:nvSpPr>
        <p:spPr>
          <a:xfrm>
            <a:off x="1716374" y="4605311"/>
            <a:ext cx="3852000" cy="1080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lt1"/>
              </a:buClr>
              <a:buSzPts val="1100"/>
              <a:buFont typeface="Arial"/>
              <a:buNone/>
            </a:pPr>
            <a:r>
              <a:rPr lang="ru-RU" sz="2000" b="1"/>
              <a:t>Корректность</a:t>
            </a:r>
            <a:endParaRPr sz="2000" b="1"/>
          </a:p>
          <a:p>
            <a:pPr marL="0" lvl="0" indent="0" algn="l" rtl="0">
              <a:spcBef>
                <a:spcPts val="0"/>
              </a:spcBef>
              <a:spcAft>
                <a:spcPts val="0"/>
              </a:spcAft>
              <a:buClr>
                <a:schemeClr val="lt1"/>
              </a:buClr>
              <a:buSzPts val="1100"/>
              <a:buFont typeface="Arial"/>
              <a:buNone/>
            </a:pPr>
            <a:r>
              <a:rPr lang="ru-RU" sz="2000"/>
              <a:t>Не сломать случайно правками</a:t>
            </a:r>
            <a:endParaRPr sz="2000"/>
          </a:p>
          <a:p>
            <a:pPr marL="0" lvl="0" indent="0" algn="l" rtl="0">
              <a:spcBef>
                <a:spcPts val="0"/>
              </a:spcBef>
              <a:spcAft>
                <a:spcPts val="0"/>
              </a:spcAft>
              <a:buClr>
                <a:schemeClr val="lt1"/>
              </a:buClr>
              <a:buSzPts val="1100"/>
              <a:buFont typeface="Arial"/>
              <a:buNone/>
            </a:pPr>
            <a:endParaRPr sz="2000"/>
          </a:p>
          <a:p>
            <a:pPr marL="0" lvl="0" indent="0" algn="l" rtl="0">
              <a:lnSpc>
                <a:spcPct val="100000"/>
              </a:lnSpc>
              <a:spcBef>
                <a:spcPts val="0"/>
              </a:spcBef>
              <a:spcAft>
                <a:spcPts val="0"/>
              </a:spcAft>
              <a:buSzPts val="1600"/>
              <a:buNone/>
            </a:pPr>
            <a:endParaRPr sz="2000"/>
          </a:p>
        </p:txBody>
      </p:sp>
      <p:sp>
        <p:nvSpPr>
          <p:cNvPr id="326" name="Google Shape;326;p45"/>
          <p:cNvSpPr txBox="1">
            <a:spLocks noGrp="1"/>
          </p:cNvSpPr>
          <p:nvPr>
            <p:ph type="title"/>
          </p:nvPr>
        </p:nvSpPr>
        <p:spPr>
          <a:xfrm>
            <a:off x="587375" y="584200"/>
            <a:ext cx="11017200" cy="12579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Свойства чистого кода</a:t>
            </a:r>
            <a:endParaRPr b="1">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1"/>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тетрис</a:t>
            </a:r>
            <a:endParaRPr/>
          </a:p>
          <a:p>
            <a:pPr marL="0" lvl="0" indent="0" algn="l" rtl="0">
              <a:lnSpc>
                <a:spcPct val="80000"/>
              </a:lnSpc>
              <a:spcBef>
                <a:spcPts val="0"/>
              </a:spcBef>
              <a:spcAft>
                <a:spcPts val="0"/>
              </a:spcAft>
              <a:buSzPts val="6000"/>
              <a:buNone/>
            </a:pPr>
            <a:endParaRPr/>
          </a:p>
        </p:txBody>
      </p:sp>
      <p:sp>
        <p:nvSpPr>
          <p:cNvPr id="611" name="Google Shape;611;p81"/>
          <p:cNvSpPr txBox="1"/>
          <p:nvPr/>
        </p:nvSpPr>
        <p:spPr>
          <a:xfrm>
            <a:off x="587375" y="1409200"/>
            <a:ext cx="10881300" cy="509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569CD6"/>
                </a:solidFill>
                <a:latin typeface="Consolas"/>
                <a:ea typeface="Consolas"/>
                <a:cs typeface="Consolas"/>
                <a:sym typeface="Consolas"/>
              </a:rPr>
              <a:t>public void </a:t>
            </a:r>
            <a:r>
              <a:rPr lang="ru-RU" sz="2000">
                <a:solidFill>
                  <a:srgbClr val="DCDCAA"/>
                </a:solidFill>
                <a:latin typeface="Consolas"/>
                <a:ea typeface="Consolas"/>
                <a:cs typeface="Consolas"/>
                <a:sym typeface="Consolas"/>
              </a:rPr>
              <a:t>ClearFullLines</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for </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int </a:t>
            </a:r>
            <a:r>
              <a:rPr lang="ru-RU" sz="2000">
                <a:solidFill>
                  <a:srgbClr val="9CDCFE"/>
                </a:solidFill>
                <a:latin typeface="Consolas"/>
                <a:ea typeface="Consolas"/>
                <a:cs typeface="Consolas"/>
                <a:sym typeface="Consolas"/>
              </a:rPr>
              <a:t>y </a:t>
            </a:r>
            <a:r>
              <a:rPr lang="ru-RU" sz="2000">
                <a:solidFill>
                  <a:srgbClr val="DCDCDC"/>
                </a:solidFill>
                <a:latin typeface="Consolas"/>
                <a:ea typeface="Consolas"/>
                <a:cs typeface="Consolas"/>
                <a:sym typeface="Consolas"/>
              </a:rPr>
              <a:t>= </a:t>
            </a:r>
            <a:r>
              <a:rPr lang="ru-RU" sz="2000">
                <a:solidFill>
                  <a:srgbClr val="B5CEA8"/>
                </a:solidFill>
                <a:latin typeface="Consolas"/>
                <a:ea typeface="Consolas"/>
                <a:cs typeface="Consolas"/>
                <a:sym typeface="Consolas"/>
              </a:rPr>
              <a:t>0</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y </a:t>
            </a:r>
            <a:r>
              <a:rPr lang="ru-RU" sz="2000">
                <a:solidFill>
                  <a:srgbClr val="DCDCDC"/>
                </a:solidFill>
                <a:latin typeface="Consolas"/>
                <a:ea typeface="Consolas"/>
                <a:cs typeface="Consolas"/>
                <a:sym typeface="Consolas"/>
              </a:rPr>
              <a:t>&lt; height; </a:t>
            </a:r>
            <a:r>
              <a:rPr lang="ru-RU" sz="2000">
                <a:solidFill>
                  <a:srgbClr val="9CDCFE"/>
                </a:solidFill>
                <a:latin typeface="Consolas"/>
                <a:ea typeface="Consolas"/>
                <a:cs typeface="Consolas"/>
                <a:sym typeface="Consolas"/>
              </a:rPr>
              <a:t>y</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var </a:t>
            </a:r>
            <a:r>
              <a:rPr lang="ru-RU" sz="2000">
                <a:solidFill>
                  <a:srgbClr val="9CDCFE"/>
                </a:solidFill>
                <a:latin typeface="Consolas"/>
                <a:ea typeface="Consolas"/>
                <a:cs typeface="Consolas"/>
                <a:sym typeface="Consolas"/>
              </a:rPr>
              <a:t>full </a:t>
            </a:r>
            <a:r>
              <a:rPr lang="ru-RU" sz="2000">
                <a:solidFill>
                  <a:srgbClr val="DCDCDC"/>
                </a:solidFill>
                <a:latin typeface="Consolas"/>
                <a:ea typeface="Consolas"/>
                <a:cs typeface="Consolas"/>
                <a:sym typeface="Consolas"/>
              </a:rPr>
              <a:t>= </a:t>
            </a:r>
            <a:r>
              <a:rPr lang="ru-RU" sz="2000">
                <a:solidFill>
                  <a:srgbClr val="4EC9B0"/>
                </a:solidFill>
                <a:latin typeface="Consolas"/>
                <a:ea typeface="Consolas"/>
                <a:cs typeface="Consolas"/>
                <a:sym typeface="Consolas"/>
              </a:rPr>
              <a:t>Enumerable</a:t>
            </a:r>
            <a:br>
              <a:rPr lang="ru-RU" sz="2000">
                <a:solidFill>
                  <a:srgbClr val="4EC9B0"/>
                </a:solidFill>
                <a:latin typeface="Consolas"/>
                <a:ea typeface="Consolas"/>
                <a:cs typeface="Consolas"/>
                <a:sym typeface="Consolas"/>
              </a:rPr>
            </a:br>
            <a:r>
              <a:rPr lang="ru-RU" sz="2000">
                <a:solidFill>
                  <a:srgbClr val="4EC9B0"/>
                </a:solidFill>
                <a:latin typeface="Consolas"/>
                <a:ea typeface="Consolas"/>
                <a:cs typeface="Consolas"/>
                <a:sym typeface="Consolas"/>
              </a:rPr>
              <a:t>               	</a:t>
            </a:r>
            <a:r>
              <a:rPr lang="ru-RU" sz="2000">
                <a:solidFill>
                  <a:srgbClr val="DCDCDC"/>
                </a:solidFill>
                <a:latin typeface="Consolas"/>
                <a:ea typeface="Consolas"/>
                <a:cs typeface="Consolas"/>
                <a:sym typeface="Consolas"/>
              </a:rPr>
              <a:t>.</a:t>
            </a:r>
            <a:r>
              <a:rPr lang="ru-RU" sz="2000">
                <a:solidFill>
                  <a:srgbClr val="DCDCAA"/>
                </a:solidFill>
                <a:latin typeface="Consolas"/>
                <a:ea typeface="Consolas"/>
                <a:cs typeface="Consolas"/>
                <a:sym typeface="Consolas"/>
              </a:rPr>
              <a:t>Range</a:t>
            </a:r>
            <a:r>
              <a:rPr lang="ru-RU" sz="2000">
                <a:solidFill>
                  <a:srgbClr val="DCDCDC"/>
                </a:solidFill>
                <a:latin typeface="Consolas"/>
                <a:ea typeface="Consolas"/>
                <a:cs typeface="Consolas"/>
                <a:sym typeface="Consolas"/>
              </a:rPr>
              <a:t>(</a:t>
            </a:r>
            <a:r>
              <a:rPr lang="ru-RU" sz="2000">
                <a:solidFill>
                  <a:srgbClr val="B5CEA8"/>
                </a:solidFill>
                <a:latin typeface="Consolas"/>
                <a:ea typeface="Consolas"/>
                <a:cs typeface="Consolas"/>
                <a:sym typeface="Consolas"/>
              </a:rPr>
              <a:t>0</a:t>
            </a:r>
            <a:r>
              <a:rPr lang="ru-RU" sz="2000">
                <a:solidFill>
                  <a:srgbClr val="DCDCDC"/>
                </a:solidFill>
                <a:latin typeface="Consolas"/>
                <a:ea typeface="Consolas"/>
                <a:cs typeface="Consolas"/>
                <a:sym typeface="Consolas"/>
              </a:rPr>
              <a:t>, width).</a:t>
            </a:r>
            <a:r>
              <a:rPr lang="ru-RU" sz="2000">
                <a:solidFill>
                  <a:srgbClr val="DCDCAA"/>
                </a:solidFill>
                <a:latin typeface="Consolas"/>
                <a:ea typeface="Consolas"/>
                <a:cs typeface="Consolas"/>
                <a:sym typeface="Consolas"/>
              </a:rPr>
              <a:t>All</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x </a:t>
            </a:r>
            <a:r>
              <a:rPr lang="ru-RU" sz="2000">
                <a:solidFill>
                  <a:srgbClr val="DCDCDC"/>
                </a:solidFill>
                <a:latin typeface="Consolas"/>
                <a:ea typeface="Consolas"/>
                <a:cs typeface="Consolas"/>
                <a:sym typeface="Consolas"/>
              </a:rPr>
              <a:t>=&gt; filled[</a:t>
            </a:r>
            <a:r>
              <a:rPr lang="ru-RU" sz="2000">
                <a:solidFill>
                  <a:srgbClr val="9CDCFE"/>
                </a:solidFill>
                <a:latin typeface="Consolas"/>
                <a:ea typeface="Consolas"/>
                <a:cs typeface="Consolas"/>
                <a:sym typeface="Consolas"/>
              </a:rPr>
              <a:t>y</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x</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if </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full</a:t>
            </a: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continue</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for </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int </a:t>
            </a:r>
            <a:r>
              <a:rPr lang="ru-RU" sz="2000">
                <a:solidFill>
                  <a:srgbClr val="9CDCFE"/>
                </a:solidFill>
                <a:latin typeface="Consolas"/>
                <a:ea typeface="Consolas"/>
                <a:cs typeface="Consolas"/>
                <a:sym typeface="Consolas"/>
              </a:rPr>
              <a:t>yy </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y</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yy </a:t>
            </a:r>
            <a:r>
              <a:rPr lang="ru-RU" sz="2000">
                <a:solidFill>
                  <a:srgbClr val="DCDCDC"/>
                </a:solidFill>
                <a:latin typeface="Consolas"/>
                <a:ea typeface="Consolas"/>
                <a:cs typeface="Consolas"/>
                <a:sym typeface="Consolas"/>
              </a:rPr>
              <a:t>&lt; height-</a:t>
            </a:r>
            <a:r>
              <a:rPr lang="ru-RU" sz="2000">
                <a:solidFill>
                  <a:srgbClr val="B5CEA8"/>
                </a:solidFill>
                <a:latin typeface="Consolas"/>
                <a:ea typeface="Consolas"/>
                <a:cs typeface="Consolas"/>
                <a:sym typeface="Consolas"/>
              </a:rPr>
              <a:t>1</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yy</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for </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int </a:t>
            </a:r>
            <a:r>
              <a:rPr lang="ru-RU" sz="2000">
                <a:solidFill>
                  <a:srgbClr val="9CDCFE"/>
                </a:solidFill>
                <a:latin typeface="Consolas"/>
                <a:ea typeface="Consolas"/>
                <a:cs typeface="Consolas"/>
                <a:sym typeface="Consolas"/>
              </a:rPr>
              <a:t>x </a:t>
            </a:r>
            <a:r>
              <a:rPr lang="ru-RU" sz="2000">
                <a:solidFill>
                  <a:srgbClr val="DCDCDC"/>
                </a:solidFill>
                <a:latin typeface="Consolas"/>
                <a:ea typeface="Consolas"/>
                <a:cs typeface="Consolas"/>
                <a:sym typeface="Consolas"/>
              </a:rPr>
              <a:t>= </a:t>
            </a:r>
            <a:r>
              <a:rPr lang="ru-RU" sz="2000">
                <a:solidFill>
                  <a:srgbClr val="B5CEA8"/>
                </a:solidFill>
                <a:latin typeface="Consolas"/>
                <a:ea typeface="Consolas"/>
                <a:cs typeface="Consolas"/>
                <a:sym typeface="Consolas"/>
              </a:rPr>
              <a:t>0</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x </a:t>
            </a:r>
            <a:r>
              <a:rPr lang="ru-RU" sz="2000">
                <a:solidFill>
                  <a:srgbClr val="DCDCDC"/>
                </a:solidFill>
                <a:latin typeface="Consolas"/>
                <a:ea typeface="Consolas"/>
                <a:cs typeface="Consolas"/>
                <a:sym typeface="Consolas"/>
              </a:rPr>
              <a:t>&lt; width; </a:t>
            </a:r>
            <a:r>
              <a:rPr lang="ru-RU" sz="2000">
                <a:solidFill>
                  <a:srgbClr val="9CDCFE"/>
                </a:solidFill>
                <a:latin typeface="Consolas"/>
                <a:ea typeface="Consolas"/>
                <a:cs typeface="Consolas"/>
                <a:sym typeface="Consolas"/>
              </a:rPr>
              <a:t>x</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filled[</a:t>
            </a:r>
            <a:r>
              <a:rPr lang="ru-RU" sz="2000">
                <a:solidFill>
                  <a:srgbClr val="9CDCFE"/>
                </a:solidFill>
                <a:latin typeface="Consolas"/>
                <a:ea typeface="Consolas"/>
                <a:cs typeface="Consolas"/>
                <a:sym typeface="Consolas"/>
              </a:rPr>
              <a:t>yy</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x</a:t>
            </a:r>
            <a:r>
              <a:rPr lang="ru-RU" sz="2000">
                <a:solidFill>
                  <a:srgbClr val="DCDCDC"/>
                </a:solidFill>
                <a:latin typeface="Consolas"/>
                <a:ea typeface="Consolas"/>
                <a:cs typeface="Consolas"/>
                <a:sym typeface="Consolas"/>
              </a:rPr>
              <a:t>] = filled[</a:t>
            </a:r>
            <a:r>
              <a:rPr lang="ru-RU" sz="2000">
                <a:solidFill>
                  <a:srgbClr val="9CDCFE"/>
                </a:solidFill>
                <a:latin typeface="Consolas"/>
                <a:ea typeface="Consolas"/>
                <a:cs typeface="Consolas"/>
                <a:sym typeface="Consolas"/>
              </a:rPr>
              <a:t>yy</a:t>
            </a:r>
            <a:r>
              <a:rPr lang="ru-RU" sz="2000">
                <a:solidFill>
                  <a:srgbClr val="DCDCDC"/>
                </a:solidFill>
                <a:latin typeface="Consolas"/>
                <a:ea typeface="Consolas"/>
                <a:cs typeface="Consolas"/>
                <a:sym typeface="Consolas"/>
              </a:rPr>
              <a:t>+</a:t>
            </a:r>
            <a:r>
              <a:rPr lang="ru-RU" sz="2000">
                <a:solidFill>
                  <a:srgbClr val="B5CEA8"/>
                </a:solidFill>
                <a:latin typeface="Consolas"/>
                <a:ea typeface="Consolas"/>
                <a:cs typeface="Consolas"/>
                <a:sym typeface="Consolas"/>
              </a:rPr>
              <a:t>1</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x</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for </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int </a:t>
            </a:r>
            <a:r>
              <a:rPr lang="ru-RU" sz="2000">
                <a:solidFill>
                  <a:srgbClr val="9CDCFE"/>
                </a:solidFill>
                <a:latin typeface="Consolas"/>
                <a:ea typeface="Consolas"/>
                <a:cs typeface="Consolas"/>
                <a:sym typeface="Consolas"/>
              </a:rPr>
              <a:t>x </a:t>
            </a:r>
            <a:r>
              <a:rPr lang="ru-RU" sz="2000">
                <a:solidFill>
                  <a:srgbClr val="DCDCDC"/>
                </a:solidFill>
                <a:latin typeface="Consolas"/>
                <a:ea typeface="Consolas"/>
                <a:cs typeface="Consolas"/>
                <a:sym typeface="Consolas"/>
              </a:rPr>
              <a:t>= </a:t>
            </a:r>
            <a:r>
              <a:rPr lang="ru-RU" sz="2000">
                <a:solidFill>
                  <a:srgbClr val="B5CEA8"/>
                </a:solidFill>
                <a:latin typeface="Consolas"/>
                <a:ea typeface="Consolas"/>
                <a:cs typeface="Consolas"/>
                <a:sym typeface="Consolas"/>
              </a:rPr>
              <a:t>0</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x </a:t>
            </a:r>
            <a:r>
              <a:rPr lang="ru-RU" sz="2000">
                <a:solidFill>
                  <a:srgbClr val="DCDCDC"/>
                </a:solidFill>
                <a:latin typeface="Consolas"/>
                <a:ea typeface="Consolas"/>
                <a:cs typeface="Consolas"/>
                <a:sym typeface="Consolas"/>
              </a:rPr>
              <a:t>&lt; width; </a:t>
            </a:r>
            <a:r>
              <a:rPr lang="ru-RU" sz="2000">
                <a:solidFill>
                  <a:srgbClr val="9CDCFE"/>
                </a:solidFill>
                <a:latin typeface="Consolas"/>
                <a:ea typeface="Consolas"/>
                <a:cs typeface="Consolas"/>
                <a:sym typeface="Consolas"/>
              </a:rPr>
              <a:t>x</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filled[height-</a:t>
            </a:r>
            <a:r>
              <a:rPr lang="ru-RU" sz="2000">
                <a:solidFill>
                  <a:srgbClr val="B5CEA8"/>
                </a:solidFill>
                <a:latin typeface="Consolas"/>
                <a:ea typeface="Consolas"/>
                <a:cs typeface="Consolas"/>
                <a:sym typeface="Consolas"/>
              </a:rPr>
              <a:t>1</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x</a:t>
            </a:r>
            <a:r>
              <a:rPr lang="ru-RU" sz="2000">
                <a:solidFill>
                  <a:srgbClr val="DCDCDC"/>
                </a:solidFill>
                <a:latin typeface="Consolas"/>
                <a:ea typeface="Consolas"/>
                <a:cs typeface="Consolas"/>
                <a:sym typeface="Consolas"/>
              </a:rPr>
              <a:t>] = </a:t>
            </a:r>
            <a:r>
              <a:rPr lang="ru-RU" sz="2000">
                <a:solidFill>
                  <a:srgbClr val="569CD6"/>
                </a:solidFill>
                <a:latin typeface="Consolas"/>
                <a:ea typeface="Consolas"/>
                <a:cs typeface="Consolas"/>
                <a:sym typeface="Consolas"/>
              </a:rPr>
              <a:t>false</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2"/>
          <p:cNvSpPr txBox="1">
            <a:spLocks noGrp="1"/>
          </p:cNvSpPr>
          <p:nvPr>
            <p:ph type="title"/>
          </p:nvPr>
        </p:nvSpPr>
        <p:spPr>
          <a:xfrm>
            <a:off x="587375" y="584200"/>
            <a:ext cx="10932600" cy="86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Маркер: я так не объясняю</a:t>
            </a:r>
            <a:endParaRPr/>
          </a:p>
        </p:txBody>
      </p:sp>
      <p:pic>
        <p:nvPicPr>
          <p:cNvPr id="617" name="Google Shape;617;p82"/>
          <p:cNvPicPr preferRelativeResize="0"/>
          <p:nvPr/>
        </p:nvPicPr>
        <p:blipFill rotWithShape="1">
          <a:blip r:embed="rId3">
            <a:alphaModFix/>
          </a:blip>
          <a:srcRect/>
          <a:stretch/>
        </p:blipFill>
        <p:spPr>
          <a:xfrm>
            <a:off x="8389077" y="2596792"/>
            <a:ext cx="3130900" cy="3130875"/>
          </a:xfrm>
          <a:prstGeom prst="rect">
            <a:avLst/>
          </a:prstGeom>
          <a:noFill/>
          <a:ln>
            <a:noFill/>
          </a:ln>
        </p:spPr>
      </p:pic>
      <p:sp>
        <p:nvSpPr>
          <p:cNvPr id="618" name="Google Shape;618;p82"/>
          <p:cNvSpPr txBox="1"/>
          <p:nvPr/>
        </p:nvSpPr>
        <p:spPr>
          <a:xfrm>
            <a:off x="587375" y="2915438"/>
            <a:ext cx="71568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5000">
                <a:solidFill>
                  <a:schemeClr val="dk1"/>
                </a:solidFill>
                <a:latin typeface="Montserrat"/>
                <a:ea typeface="Montserrat"/>
                <a:cs typeface="Montserrat"/>
                <a:sym typeface="Montserrat"/>
              </a:rPr>
              <a:t>Пишите код так, как будете его объяснять коллеге!</a:t>
            </a:r>
            <a:endParaRPr sz="5000">
              <a:solidFill>
                <a:schemeClr val="dk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3"/>
          <p:cNvSpPr txBox="1">
            <a:spLocks noGrp="1"/>
          </p:cNvSpPr>
          <p:nvPr>
            <p:ph type="title"/>
          </p:nvPr>
        </p:nvSpPr>
        <p:spPr>
          <a:xfrm>
            <a:off x="587375" y="584200"/>
            <a:ext cx="10932600" cy="86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Маркер: ох, хочу кофе…</a:t>
            </a:r>
            <a:endParaRPr/>
          </a:p>
        </p:txBody>
      </p:sp>
      <p:sp>
        <p:nvSpPr>
          <p:cNvPr id="624" name="Google Shape;624;p83"/>
          <p:cNvSpPr txBox="1"/>
          <p:nvPr/>
        </p:nvSpPr>
        <p:spPr>
          <a:xfrm>
            <a:off x="587375" y="2915438"/>
            <a:ext cx="71568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5000">
                <a:solidFill>
                  <a:schemeClr val="dk1"/>
                </a:solidFill>
                <a:latin typeface="Montserrat"/>
                <a:ea typeface="Montserrat"/>
                <a:cs typeface="Montserrat"/>
                <a:sym typeface="Montserrat"/>
              </a:rPr>
              <a:t>Ощущение высокой когнитивной нагрузки</a:t>
            </a:r>
            <a:endParaRPr sz="5000">
              <a:solidFill>
                <a:schemeClr val="dk1"/>
              </a:solidFill>
              <a:latin typeface="Montserrat"/>
              <a:ea typeface="Montserrat"/>
              <a:cs typeface="Montserrat"/>
              <a:sym typeface="Montserrat"/>
            </a:endParaRPr>
          </a:p>
        </p:txBody>
      </p:sp>
      <p:pic>
        <p:nvPicPr>
          <p:cNvPr id="625" name="Google Shape;625;p83"/>
          <p:cNvPicPr preferRelativeResize="0"/>
          <p:nvPr/>
        </p:nvPicPr>
        <p:blipFill rotWithShape="1">
          <a:blip r:embed="rId3">
            <a:alphaModFix/>
          </a:blip>
          <a:srcRect/>
          <a:stretch/>
        </p:blipFill>
        <p:spPr>
          <a:xfrm>
            <a:off x="8389074" y="2596812"/>
            <a:ext cx="3130900" cy="3130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4"/>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тетрис</a:t>
            </a:r>
            <a:endParaRPr/>
          </a:p>
          <a:p>
            <a:pPr marL="0" lvl="0" indent="0" algn="l" rtl="0">
              <a:lnSpc>
                <a:spcPct val="80000"/>
              </a:lnSpc>
              <a:spcBef>
                <a:spcPts val="0"/>
              </a:spcBef>
              <a:spcAft>
                <a:spcPts val="0"/>
              </a:spcAft>
              <a:buSzPts val="6000"/>
              <a:buNone/>
            </a:pPr>
            <a:endParaRPr/>
          </a:p>
        </p:txBody>
      </p:sp>
      <p:sp>
        <p:nvSpPr>
          <p:cNvPr id="631" name="Google Shape;631;p84"/>
          <p:cNvSpPr txBox="1"/>
          <p:nvPr/>
        </p:nvSpPr>
        <p:spPr>
          <a:xfrm>
            <a:off x="587375" y="1854400"/>
            <a:ext cx="10881300" cy="438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569CD6"/>
                </a:solidFill>
                <a:latin typeface="Consolas"/>
                <a:ea typeface="Consolas"/>
                <a:cs typeface="Consolas"/>
                <a:sym typeface="Consolas"/>
              </a:rPr>
              <a:t>public void </a:t>
            </a:r>
            <a:r>
              <a:rPr lang="ru-RU" sz="2000">
                <a:solidFill>
                  <a:srgbClr val="DCDCAA"/>
                </a:solidFill>
                <a:latin typeface="Consolas"/>
                <a:ea typeface="Consolas"/>
                <a:cs typeface="Consolas"/>
                <a:sym typeface="Consolas"/>
              </a:rPr>
              <a:t>ClearFullLines</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var </a:t>
            </a:r>
            <a:r>
              <a:rPr lang="ru-RU" sz="2000">
                <a:solidFill>
                  <a:srgbClr val="9CDCFE"/>
                </a:solidFill>
                <a:latin typeface="Consolas"/>
                <a:ea typeface="Consolas"/>
                <a:cs typeface="Consolas"/>
                <a:sym typeface="Consolas"/>
              </a:rPr>
              <a:t>y </a:t>
            </a:r>
            <a:r>
              <a:rPr lang="ru-RU" sz="2000">
                <a:solidFill>
                  <a:srgbClr val="DCDCDC"/>
                </a:solidFill>
                <a:latin typeface="Consolas"/>
                <a:ea typeface="Consolas"/>
                <a:cs typeface="Consolas"/>
                <a:sym typeface="Consolas"/>
              </a:rPr>
              <a:t>= </a:t>
            </a:r>
            <a:r>
              <a:rPr lang="ru-RU" sz="2000">
                <a:solidFill>
                  <a:srgbClr val="B5CEA8"/>
                </a:solidFill>
                <a:latin typeface="Consolas"/>
                <a:ea typeface="Consolas"/>
                <a:cs typeface="Consolas"/>
                <a:sym typeface="Consolas"/>
              </a:rPr>
              <a:t>0</a:t>
            </a:r>
            <a:r>
              <a:rPr lang="ru-RU" sz="2000">
                <a:solidFill>
                  <a:srgbClr val="DCDCDC"/>
                </a:solidFill>
                <a:latin typeface="Consolas"/>
                <a:ea typeface="Consolas"/>
                <a:cs typeface="Consolas"/>
                <a:sym typeface="Consolas"/>
              </a:rPr>
              <a:t>; </a:t>
            </a:r>
            <a:r>
              <a:rPr lang="ru-RU" sz="2000">
                <a:solidFill>
                  <a:srgbClr val="57A64A"/>
                </a:solidFill>
                <a:latin typeface="Consolas"/>
                <a:ea typeface="Consolas"/>
                <a:cs typeface="Consolas"/>
                <a:sym typeface="Consolas"/>
              </a:rPr>
              <a:t>//bottom</a:t>
            </a:r>
            <a:br>
              <a:rPr lang="ru-RU" sz="2000">
                <a:solidFill>
                  <a:srgbClr val="57A64A"/>
                </a:solidFill>
                <a:latin typeface="Consolas"/>
                <a:ea typeface="Consolas"/>
                <a:cs typeface="Consolas"/>
                <a:sym typeface="Consolas"/>
              </a:rPr>
            </a:br>
            <a:r>
              <a:rPr lang="ru-RU" sz="2000">
                <a:solidFill>
                  <a:srgbClr val="57A64A"/>
                </a:solidFill>
                <a:latin typeface="Consolas"/>
                <a:ea typeface="Consolas"/>
                <a:cs typeface="Consolas"/>
                <a:sym typeface="Consolas"/>
              </a:rPr>
              <a:t> 	</a:t>
            </a:r>
            <a:r>
              <a:rPr lang="ru-RU" sz="2000">
                <a:solidFill>
                  <a:srgbClr val="569CD6"/>
                </a:solidFill>
                <a:latin typeface="Consolas"/>
                <a:ea typeface="Consolas"/>
                <a:cs typeface="Consolas"/>
                <a:sym typeface="Consolas"/>
              </a:rPr>
              <a:t>while </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y </a:t>
            </a:r>
            <a:r>
              <a:rPr lang="ru-RU" sz="2000">
                <a:solidFill>
                  <a:srgbClr val="DCDCDC"/>
                </a:solidFill>
                <a:latin typeface="Consolas"/>
                <a:ea typeface="Consolas"/>
                <a:cs typeface="Consolas"/>
                <a:sym typeface="Consolas"/>
              </a:rPr>
              <a:t>&lt; height)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if </a:t>
            </a:r>
            <a:r>
              <a:rPr lang="ru-RU" sz="2000">
                <a:solidFill>
                  <a:srgbClr val="DCDCDC"/>
                </a:solidFill>
                <a:latin typeface="Consolas"/>
                <a:ea typeface="Consolas"/>
                <a:cs typeface="Consolas"/>
                <a:sym typeface="Consolas"/>
              </a:rPr>
              <a:t>(</a:t>
            </a:r>
            <a:r>
              <a:rPr lang="ru-RU" sz="2000">
                <a:solidFill>
                  <a:srgbClr val="DCDCAA"/>
                </a:solidFill>
                <a:latin typeface="Consolas"/>
                <a:ea typeface="Consolas"/>
                <a:cs typeface="Consolas"/>
                <a:sym typeface="Consolas"/>
              </a:rPr>
              <a:t>LineIsFull</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y</a:t>
            </a:r>
            <a:r>
              <a:rPr lang="ru-RU" sz="2000">
                <a:solidFill>
                  <a:srgbClr val="DCDCDC"/>
                </a:solidFill>
                <a:latin typeface="Consolas"/>
                <a:ea typeface="Consolas"/>
                <a:cs typeface="Consolas"/>
                <a:sym typeface="Consolas"/>
              </a:rPr>
              <a: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DCDCAA"/>
                </a:solidFill>
                <a:latin typeface="Consolas"/>
                <a:ea typeface="Consolas"/>
                <a:cs typeface="Consolas"/>
                <a:sym typeface="Consolas"/>
              </a:rPr>
              <a:t>ShiftDownAllLinesHigherThan</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y</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DCDCAA"/>
                </a:solidFill>
                <a:latin typeface="Consolas"/>
                <a:ea typeface="Consolas"/>
                <a:cs typeface="Consolas"/>
                <a:sym typeface="Consolas"/>
              </a:rPr>
              <a:t>AddEmptyLineOnTop</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else</a:t>
            </a:r>
            <a:br>
              <a:rPr lang="ru-RU" sz="2000">
                <a:solidFill>
                  <a:srgbClr val="569CD6"/>
                </a:solidFill>
                <a:latin typeface="Consolas"/>
                <a:ea typeface="Consolas"/>
                <a:cs typeface="Consolas"/>
                <a:sym typeface="Consolas"/>
              </a:rPr>
            </a:br>
            <a:r>
              <a:rPr lang="ru-RU" sz="2000">
                <a:solidFill>
                  <a:srgbClr val="569CD6"/>
                </a:solidFill>
                <a:latin typeface="Consolas"/>
                <a:ea typeface="Consolas"/>
                <a:cs typeface="Consolas"/>
                <a:sym typeface="Consolas"/>
              </a:rPr>
              <a:t>         	</a:t>
            </a:r>
            <a:r>
              <a:rPr lang="ru-RU" sz="2000">
                <a:solidFill>
                  <a:srgbClr val="9CDCFE"/>
                </a:solidFill>
                <a:latin typeface="Consolas"/>
                <a:ea typeface="Consolas"/>
                <a:cs typeface="Consolas"/>
                <a:sym typeface="Consolas"/>
              </a:rPr>
              <a:t>y</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endParaRPr sz="2000">
              <a:solidFill>
                <a:srgbClr val="569CD6"/>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5"/>
          <p:cNvSpPr txBox="1">
            <a:spLocks noGrp="1"/>
          </p:cNvSpPr>
          <p:nvPr>
            <p:ph type="title"/>
          </p:nvPr>
        </p:nvSpPr>
        <p:spPr>
          <a:xfrm>
            <a:off x="587375" y="584200"/>
            <a:ext cx="10932600" cy="86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Маркер: скрыт поток данных</a:t>
            </a:r>
            <a:endParaRPr/>
          </a:p>
        </p:txBody>
      </p:sp>
      <p:pic>
        <p:nvPicPr>
          <p:cNvPr id="637" name="Google Shape;637;p85"/>
          <p:cNvPicPr preferRelativeResize="0"/>
          <p:nvPr/>
        </p:nvPicPr>
        <p:blipFill rotWithShape="1">
          <a:blip r:embed="rId3">
            <a:alphaModFix/>
          </a:blip>
          <a:srcRect/>
          <a:stretch/>
        </p:blipFill>
        <p:spPr>
          <a:xfrm>
            <a:off x="8389077" y="2596792"/>
            <a:ext cx="3130900" cy="3130875"/>
          </a:xfrm>
          <a:prstGeom prst="rect">
            <a:avLst/>
          </a:prstGeom>
          <a:noFill/>
          <a:ln>
            <a:noFill/>
          </a:ln>
        </p:spPr>
      </p:pic>
      <p:sp>
        <p:nvSpPr>
          <p:cNvPr id="638" name="Google Shape;638;p85"/>
          <p:cNvSpPr txBox="1"/>
          <p:nvPr/>
        </p:nvSpPr>
        <p:spPr>
          <a:xfrm>
            <a:off x="587375" y="3300325"/>
            <a:ext cx="71568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5000">
                <a:solidFill>
                  <a:schemeClr val="dk1"/>
                </a:solidFill>
                <a:latin typeface="Montserrat"/>
                <a:ea typeface="Montserrat"/>
                <a:cs typeface="Montserrat"/>
                <a:sym typeface="Montserrat"/>
              </a:rPr>
              <a:t>Не прячьте поток данных от читателя!</a:t>
            </a:r>
            <a:endParaRPr sz="5000">
              <a:solidFill>
                <a:schemeClr val="dk1"/>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6"/>
          <p:cNvSpPr txBox="1">
            <a:spLocks noGrp="1"/>
          </p:cNvSpPr>
          <p:nvPr>
            <p:ph type="title"/>
          </p:nvPr>
        </p:nvSpPr>
        <p:spPr>
          <a:xfrm>
            <a:off x="587375" y="584200"/>
            <a:ext cx="10932600" cy="8652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Маркер: скрыт поток данных</a:t>
            </a:r>
            <a:endParaRPr/>
          </a:p>
        </p:txBody>
      </p:sp>
      <p:sp>
        <p:nvSpPr>
          <p:cNvPr id="644" name="Google Shape;644;p86"/>
          <p:cNvSpPr txBox="1"/>
          <p:nvPr/>
        </p:nvSpPr>
        <p:spPr>
          <a:xfrm>
            <a:off x="587375" y="2038050"/>
            <a:ext cx="7568100" cy="358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800">
                <a:solidFill>
                  <a:srgbClr val="DCDCAA"/>
                </a:solidFill>
                <a:latin typeface="Consolas"/>
                <a:ea typeface="Consolas"/>
                <a:cs typeface="Consolas"/>
                <a:sym typeface="Consolas"/>
              </a:rPr>
              <a:t>InputData</a:t>
            </a:r>
            <a:r>
              <a:rPr lang="ru-RU" sz="2800">
                <a:solidFill>
                  <a:srgbClr val="DCDCDC"/>
                </a:solidFill>
                <a:latin typeface="Consolas"/>
                <a:ea typeface="Consolas"/>
                <a:cs typeface="Consolas"/>
                <a:sym typeface="Consolas"/>
              </a:rPr>
              <a:t>();</a:t>
            </a:r>
            <a:br>
              <a:rPr lang="ru-RU" sz="2800">
                <a:solidFill>
                  <a:srgbClr val="DCDCDC"/>
                </a:solidFill>
                <a:latin typeface="Consolas"/>
                <a:ea typeface="Consolas"/>
                <a:cs typeface="Consolas"/>
                <a:sym typeface="Consolas"/>
              </a:rPr>
            </a:br>
            <a:r>
              <a:rPr lang="ru-RU" sz="2800">
                <a:solidFill>
                  <a:srgbClr val="DCDCAA"/>
                </a:solidFill>
                <a:latin typeface="Consolas"/>
                <a:ea typeface="Consolas"/>
                <a:cs typeface="Consolas"/>
                <a:sym typeface="Consolas"/>
              </a:rPr>
              <a:t>Solve</a:t>
            </a:r>
            <a:r>
              <a:rPr lang="ru-RU" sz="2800">
                <a:solidFill>
                  <a:srgbClr val="DCDCDC"/>
                </a:solidFill>
                <a:latin typeface="Consolas"/>
                <a:ea typeface="Consolas"/>
                <a:cs typeface="Consolas"/>
                <a:sym typeface="Consolas"/>
              </a:rPr>
              <a:t>();</a:t>
            </a:r>
            <a:br>
              <a:rPr lang="ru-RU" sz="2800">
                <a:solidFill>
                  <a:srgbClr val="DCDCDC"/>
                </a:solidFill>
                <a:latin typeface="Consolas"/>
                <a:ea typeface="Consolas"/>
                <a:cs typeface="Consolas"/>
                <a:sym typeface="Consolas"/>
              </a:rPr>
            </a:br>
            <a:r>
              <a:rPr lang="ru-RU" sz="2800">
                <a:solidFill>
                  <a:srgbClr val="DCDCAA"/>
                </a:solidFill>
                <a:latin typeface="Consolas"/>
                <a:ea typeface="Consolas"/>
                <a:cs typeface="Consolas"/>
                <a:sym typeface="Consolas"/>
              </a:rPr>
              <a:t>OutputData</a:t>
            </a:r>
            <a:r>
              <a:rPr lang="ru-RU" sz="2800">
                <a:solidFill>
                  <a:srgbClr val="DCDCDC"/>
                </a:solidFill>
                <a:latin typeface="Consolas"/>
                <a:ea typeface="Consolas"/>
                <a:cs typeface="Consolas"/>
                <a:sym typeface="Consolas"/>
              </a:rPr>
              <a:t>();</a:t>
            </a:r>
            <a:br>
              <a:rPr lang="ru-RU" sz="2800">
                <a:solidFill>
                  <a:srgbClr val="DCDCDC"/>
                </a:solidFill>
                <a:latin typeface="Consolas"/>
                <a:ea typeface="Consolas"/>
                <a:cs typeface="Consolas"/>
                <a:sym typeface="Consolas"/>
              </a:rPr>
            </a:br>
            <a:r>
              <a:rPr lang="ru-RU" sz="2800">
                <a:solidFill>
                  <a:srgbClr val="DCDCDC"/>
                </a:solidFill>
                <a:latin typeface="Consolas"/>
                <a:ea typeface="Consolas"/>
                <a:cs typeface="Consolas"/>
                <a:sym typeface="Consolas"/>
              </a:rPr>
              <a:t/>
            </a:r>
            <a:br>
              <a:rPr lang="ru-RU" sz="2800">
                <a:solidFill>
                  <a:srgbClr val="DCDCDC"/>
                </a:solidFill>
                <a:latin typeface="Consolas"/>
                <a:ea typeface="Consolas"/>
                <a:cs typeface="Consolas"/>
                <a:sym typeface="Consolas"/>
              </a:rPr>
            </a:br>
            <a:r>
              <a:rPr lang="ru-RU" sz="2800">
                <a:solidFill>
                  <a:srgbClr val="569CD6"/>
                </a:solidFill>
                <a:latin typeface="Consolas"/>
                <a:ea typeface="Consolas"/>
                <a:cs typeface="Consolas"/>
                <a:sym typeface="Consolas"/>
              </a:rPr>
              <a:t>var </a:t>
            </a:r>
            <a:r>
              <a:rPr lang="ru-RU" sz="2800">
                <a:solidFill>
                  <a:srgbClr val="9CDCFE"/>
                </a:solidFill>
                <a:latin typeface="Consolas"/>
                <a:ea typeface="Consolas"/>
                <a:cs typeface="Consolas"/>
                <a:sym typeface="Consolas"/>
              </a:rPr>
              <a:t>data </a:t>
            </a:r>
            <a:r>
              <a:rPr lang="ru-RU" sz="2800">
                <a:solidFill>
                  <a:srgbClr val="DCDCDC"/>
                </a:solidFill>
                <a:latin typeface="Consolas"/>
                <a:ea typeface="Consolas"/>
                <a:cs typeface="Consolas"/>
                <a:sym typeface="Consolas"/>
              </a:rPr>
              <a:t>= </a:t>
            </a:r>
            <a:r>
              <a:rPr lang="ru-RU" sz="2800">
                <a:solidFill>
                  <a:srgbClr val="DCDCAA"/>
                </a:solidFill>
                <a:latin typeface="Consolas"/>
                <a:ea typeface="Consolas"/>
                <a:cs typeface="Consolas"/>
                <a:sym typeface="Consolas"/>
              </a:rPr>
              <a:t>InputData</a:t>
            </a:r>
            <a:r>
              <a:rPr lang="ru-RU" sz="2800">
                <a:solidFill>
                  <a:srgbClr val="DCDCDC"/>
                </a:solidFill>
                <a:latin typeface="Consolas"/>
                <a:ea typeface="Consolas"/>
                <a:cs typeface="Consolas"/>
                <a:sym typeface="Consolas"/>
              </a:rPr>
              <a:t>(</a:t>
            </a:r>
            <a:r>
              <a:rPr lang="ru-RU" sz="2800">
                <a:solidFill>
                  <a:srgbClr val="D69D85"/>
                </a:solidFill>
                <a:latin typeface="Consolas"/>
                <a:ea typeface="Consolas"/>
                <a:cs typeface="Consolas"/>
                <a:sym typeface="Consolas"/>
              </a:rPr>
              <a:t>"input.txt"</a:t>
            </a:r>
            <a:r>
              <a:rPr lang="ru-RU" sz="2800">
                <a:solidFill>
                  <a:srgbClr val="DCDCDC"/>
                </a:solidFill>
                <a:latin typeface="Consolas"/>
                <a:ea typeface="Consolas"/>
                <a:cs typeface="Consolas"/>
                <a:sym typeface="Consolas"/>
              </a:rPr>
              <a:t>);</a:t>
            </a:r>
            <a:br>
              <a:rPr lang="ru-RU" sz="2800">
                <a:solidFill>
                  <a:srgbClr val="DCDCDC"/>
                </a:solidFill>
                <a:latin typeface="Consolas"/>
                <a:ea typeface="Consolas"/>
                <a:cs typeface="Consolas"/>
                <a:sym typeface="Consolas"/>
              </a:rPr>
            </a:br>
            <a:r>
              <a:rPr lang="ru-RU" sz="2800">
                <a:solidFill>
                  <a:srgbClr val="569CD6"/>
                </a:solidFill>
                <a:latin typeface="Consolas"/>
                <a:ea typeface="Consolas"/>
                <a:cs typeface="Consolas"/>
                <a:sym typeface="Consolas"/>
              </a:rPr>
              <a:t>var </a:t>
            </a:r>
            <a:r>
              <a:rPr lang="ru-RU" sz="2800">
                <a:solidFill>
                  <a:srgbClr val="9CDCFE"/>
                </a:solidFill>
                <a:latin typeface="Consolas"/>
                <a:ea typeface="Consolas"/>
                <a:cs typeface="Consolas"/>
                <a:sym typeface="Consolas"/>
              </a:rPr>
              <a:t>result </a:t>
            </a:r>
            <a:r>
              <a:rPr lang="ru-RU" sz="2800">
                <a:solidFill>
                  <a:srgbClr val="DCDCDC"/>
                </a:solidFill>
                <a:latin typeface="Consolas"/>
                <a:ea typeface="Consolas"/>
                <a:cs typeface="Consolas"/>
                <a:sym typeface="Consolas"/>
              </a:rPr>
              <a:t>= </a:t>
            </a:r>
            <a:r>
              <a:rPr lang="ru-RU" sz="2800">
                <a:solidFill>
                  <a:srgbClr val="DCDCAA"/>
                </a:solidFill>
                <a:latin typeface="Consolas"/>
                <a:ea typeface="Consolas"/>
                <a:cs typeface="Consolas"/>
                <a:sym typeface="Consolas"/>
              </a:rPr>
              <a:t>Solve</a:t>
            </a:r>
            <a:r>
              <a:rPr lang="ru-RU" sz="2800">
                <a:solidFill>
                  <a:srgbClr val="DCDCDC"/>
                </a:solidFill>
                <a:latin typeface="Consolas"/>
                <a:ea typeface="Consolas"/>
                <a:cs typeface="Consolas"/>
                <a:sym typeface="Consolas"/>
              </a:rPr>
              <a:t>(</a:t>
            </a:r>
            <a:r>
              <a:rPr lang="ru-RU" sz="2800">
                <a:solidFill>
                  <a:srgbClr val="9CDCFE"/>
                </a:solidFill>
                <a:latin typeface="Consolas"/>
                <a:ea typeface="Consolas"/>
                <a:cs typeface="Consolas"/>
                <a:sym typeface="Consolas"/>
              </a:rPr>
              <a:t>data</a:t>
            </a:r>
            <a:r>
              <a:rPr lang="ru-RU" sz="2800">
                <a:solidFill>
                  <a:srgbClr val="DCDCDC"/>
                </a:solidFill>
                <a:latin typeface="Consolas"/>
                <a:ea typeface="Consolas"/>
                <a:cs typeface="Consolas"/>
                <a:sym typeface="Consolas"/>
              </a:rPr>
              <a:t>);  </a:t>
            </a:r>
            <a:br>
              <a:rPr lang="ru-RU" sz="2800">
                <a:solidFill>
                  <a:srgbClr val="DCDCDC"/>
                </a:solidFill>
                <a:latin typeface="Consolas"/>
                <a:ea typeface="Consolas"/>
                <a:cs typeface="Consolas"/>
                <a:sym typeface="Consolas"/>
              </a:rPr>
            </a:br>
            <a:r>
              <a:rPr lang="ru-RU" sz="2800">
                <a:solidFill>
                  <a:srgbClr val="DCDCAA"/>
                </a:solidFill>
                <a:latin typeface="Consolas"/>
                <a:ea typeface="Consolas"/>
                <a:cs typeface="Consolas"/>
                <a:sym typeface="Consolas"/>
              </a:rPr>
              <a:t>OutputData</a:t>
            </a:r>
            <a:r>
              <a:rPr lang="ru-RU" sz="2800">
                <a:solidFill>
                  <a:srgbClr val="DCDCDC"/>
                </a:solidFill>
                <a:latin typeface="Consolas"/>
                <a:ea typeface="Consolas"/>
                <a:cs typeface="Consolas"/>
                <a:sym typeface="Consolas"/>
              </a:rPr>
              <a:t>(</a:t>
            </a:r>
            <a:r>
              <a:rPr lang="ru-RU" sz="2800">
                <a:solidFill>
                  <a:srgbClr val="D69D85"/>
                </a:solidFill>
                <a:latin typeface="Consolas"/>
                <a:ea typeface="Consolas"/>
                <a:cs typeface="Consolas"/>
                <a:sym typeface="Consolas"/>
              </a:rPr>
              <a:t>"output.txt"</a:t>
            </a:r>
            <a:r>
              <a:rPr lang="ru-RU" sz="2800">
                <a:solidFill>
                  <a:srgbClr val="DCDCDC"/>
                </a:solidFill>
                <a:latin typeface="Consolas"/>
                <a:ea typeface="Consolas"/>
                <a:cs typeface="Consolas"/>
                <a:sym typeface="Consolas"/>
              </a:rPr>
              <a:t>, </a:t>
            </a:r>
            <a:r>
              <a:rPr lang="ru-RU" sz="2800">
                <a:solidFill>
                  <a:srgbClr val="9CDCFE"/>
                </a:solidFill>
                <a:latin typeface="Consolas"/>
                <a:ea typeface="Consolas"/>
                <a:cs typeface="Consolas"/>
                <a:sym typeface="Consolas"/>
              </a:rPr>
              <a:t>result</a:t>
            </a:r>
            <a:r>
              <a:rPr lang="ru-RU" sz="2800">
                <a:solidFill>
                  <a:srgbClr val="DCDCDC"/>
                </a:solidFill>
                <a:latin typeface="Consolas"/>
                <a:ea typeface="Consolas"/>
                <a:cs typeface="Consolas"/>
                <a:sym typeface="Consolas"/>
              </a:rPr>
              <a:t>);</a:t>
            </a:r>
            <a:endParaRPr sz="2800">
              <a:solidFill>
                <a:srgbClr val="DCDCDC"/>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7"/>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Immutable style</a:t>
            </a:r>
            <a:endParaRPr/>
          </a:p>
        </p:txBody>
      </p:sp>
      <p:sp>
        <p:nvSpPr>
          <p:cNvPr id="650" name="Google Shape;650;p87"/>
          <p:cNvSpPr txBox="1"/>
          <p:nvPr/>
        </p:nvSpPr>
        <p:spPr>
          <a:xfrm>
            <a:off x="587375" y="2082175"/>
            <a:ext cx="10881300" cy="332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569CD6"/>
                </a:solidFill>
                <a:latin typeface="Consolas"/>
                <a:ea typeface="Consolas"/>
                <a:cs typeface="Consolas"/>
                <a:sym typeface="Consolas"/>
              </a:rPr>
              <a:t>public </a:t>
            </a:r>
            <a:r>
              <a:rPr lang="ru-RU" sz="2000">
                <a:solidFill>
                  <a:srgbClr val="4EC9B0"/>
                </a:solidFill>
                <a:latin typeface="Consolas"/>
                <a:ea typeface="Consolas"/>
                <a:cs typeface="Consolas"/>
                <a:sym typeface="Consolas"/>
              </a:rPr>
              <a:t>Field </a:t>
            </a:r>
            <a:r>
              <a:rPr lang="ru-RU" sz="2000">
                <a:solidFill>
                  <a:srgbClr val="DCDCAA"/>
                </a:solidFill>
                <a:latin typeface="Consolas"/>
                <a:ea typeface="Consolas"/>
                <a:cs typeface="Consolas"/>
                <a:sym typeface="Consolas"/>
              </a:rPr>
              <a:t>ClearFullLines</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var </a:t>
            </a:r>
            <a:r>
              <a:rPr lang="ru-RU" sz="2000">
                <a:solidFill>
                  <a:srgbClr val="9CDCFE"/>
                </a:solidFill>
                <a:latin typeface="Consolas"/>
                <a:ea typeface="Consolas"/>
                <a:cs typeface="Consolas"/>
                <a:sym typeface="Consolas"/>
              </a:rPr>
              <a:t>notFullLines </a:t>
            </a:r>
            <a:r>
              <a:rPr lang="ru-RU" sz="2000">
                <a:solidFill>
                  <a:srgbClr val="DCDCDC"/>
                </a:solidFill>
                <a:latin typeface="Consolas"/>
                <a:ea typeface="Consolas"/>
                <a:cs typeface="Consolas"/>
                <a:sym typeface="Consolas"/>
              </a:rPr>
              <a:t>= </a:t>
            </a:r>
            <a:r>
              <a:rPr lang="ru-RU" sz="2000">
                <a:solidFill>
                  <a:srgbClr val="DCDCAA"/>
                </a:solidFill>
                <a:latin typeface="Consolas"/>
                <a:ea typeface="Consolas"/>
                <a:cs typeface="Consolas"/>
                <a:sym typeface="Consolas"/>
              </a:rPr>
              <a:t>GetAllNotFullLines</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var </a:t>
            </a:r>
            <a:r>
              <a:rPr lang="ru-RU" sz="2000">
                <a:solidFill>
                  <a:srgbClr val="9CDCFE"/>
                </a:solidFill>
                <a:latin typeface="Consolas"/>
                <a:ea typeface="Consolas"/>
                <a:cs typeface="Consolas"/>
                <a:sym typeface="Consolas"/>
              </a:rPr>
              <a:t>clearedLinesCount </a:t>
            </a:r>
            <a:r>
              <a:rPr lang="ru-RU" sz="2000">
                <a:solidFill>
                  <a:srgbClr val="DCDCDC"/>
                </a:solidFill>
                <a:latin typeface="Consolas"/>
                <a:ea typeface="Consolas"/>
                <a:cs typeface="Consolas"/>
                <a:sym typeface="Consolas"/>
              </a:rPr>
              <a:t>= Height – </a:t>
            </a:r>
            <a:r>
              <a:rPr lang="ru-RU" sz="2000">
                <a:solidFill>
                  <a:srgbClr val="9CDCFE"/>
                </a:solidFill>
                <a:latin typeface="Consolas"/>
                <a:ea typeface="Consolas"/>
                <a:cs typeface="Consolas"/>
                <a:sym typeface="Consolas"/>
              </a:rPr>
              <a:t>notFullLines</a:t>
            </a:r>
            <a:r>
              <a:rPr lang="ru-RU" sz="2000">
                <a:solidFill>
                  <a:srgbClr val="DCDCDC"/>
                </a:solidFill>
                <a:latin typeface="Consolas"/>
                <a:ea typeface="Consolas"/>
                <a:cs typeface="Consolas"/>
                <a:sym typeface="Consolas"/>
              </a:rPr>
              <a:t>.Count;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var </a:t>
            </a:r>
            <a:r>
              <a:rPr lang="ru-RU" sz="2000">
                <a:solidFill>
                  <a:srgbClr val="9CDCFE"/>
                </a:solidFill>
                <a:latin typeface="Consolas"/>
                <a:ea typeface="Consolas"/>
                <a:cs typeface="Consolas"/>
                <a:sym typeface="Consolas"/>
              </a:rPr>
              <a:t>newLinesArray </a:t>
            </a:r>
            <a:r>
              <a:rPr lang="ru-RU" sz="2000">
                <a:solidFill>
                  <a:srgbClr val="DCDCDC"/>
                </a:solidFill>
                <a:latin typeface="Consolas"/>
                <a:ea typeface="Consolas"/>
                <a:cs typeface="Consolas"/>
                <a:sym typeface="Consolas"/>
              </a:rPr>
              <a:t>= </a:t>
            </a:r>
            <a:r>
              <a:rPr lang="ru-RU" sz="2000">
                <a:solidFill>
                  <a:srgbClr val="DCDCAA"/>
                </a:solidFill>
                <a:latin typeface="Consolas"/>
                <a:ea typeface="Consolas"/>
                <a:cs typeface="Consolas"/>
                <a:sym typeface="Consolas"/>
              </a:rPr>
              <a:t>CreateNewLinesArray</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clearedLinesCount</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notFullLines</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 	</a:t>
            </a:r>
            <a:r>
              <a:rPr lang="ru-RU" sz="2000">
                <a:solidFill>
                  <a:srgbClr val="569CD6"/>
                </a:solidFill>
                <a:latin typeface="Consolas"/>
                <a:ea typeface="Consolas"/>
                <a:cs typeface="Consolas"/>
                <a:sym typeface="Consolas"/>
              </a:rPr>
              <a:t>return new </a:t>
            </a:r>
            <a:r>
              <a:rPr lang="ru-RU" sz="2000">
                <a:solidFill>
                  <a:srgbClr val="4EC9B0"/>
                </a:solidFill>
                <a:latin typeface="Consolas"/>
                <a:ea typeface="Consolas"/>
                <a:cs typeface="Consolas"/>
                <a:sym typeface="Consolas"/>
              </a:rPr>
              <a:t>Field</a:t>
            </a:r>
            <a:r>
              <a:rPr lang="ru-RU" sz="2000">
                <a:solidFill>
                  <a:srgbClr val="DCDCDC"/>
                </a:solidFill>
                <a:latin typeface="Consolas"/>
                <a:ea typeface="Consolas"/>
                <a:cs typeface="Consolas"/>
                <a:sym typeface="Consolas"/>
              </a:rPr>
              <a:t>(Width, Height,</a:t>
            </a: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newLinesArray</a:t>
            </a:r>
            <a:r>
              <a:rPr lang="ru-RU" sz="2000">
                <a:solidFill>
                  <a:srgbClr val="DCDCDC"/>
                </a:solidFill>
                <a:latin typeface="Consolas"/>
                <a:ea typeface="Consolas"/>
                <a:cs typeface="Consolas"/>
                <a:sym typeface="Consolas"/>
              </a:rPr>
              <a:t>, Score + </a:t>
            </a:r>
            <a:r>
              <a:rPr lang="ru-RU" sz="2000">
                <a:solidFill>
                  <a:srgbClr val="9CDCFE"/>
                </a:solidFill>
                <a:latin typeface="Consolas"/>
                <a:ea typeface="Consolas"/>
                <a:cs typeface="Consolas"/>
                <a:sym typeface="Consolas"/>
              </a:rPr>
              <a:t>clearedLinesCount</a:t>
            </a:r>
            <a:r>
              <a:rPr lang="ru-RU" sz="2000">
                <a:solidFill>
                  <a:srgbClr val="DCDCDC"/>
                </a:solidFill>
                <a:latin typeface="Consolas"/>
                <a:ea typeface="Consolas"/>
                <a:cs typeface="Consolas"/>
                <a:sym typeface="Consolas"/>
              </a:rPr>
              <a:t>);</a:t>
            </a:r>
            <a:br>
              <a:rPr lang="ru-RU" sz="2000">
                <a:solidFill>
                  <a:srgbClr val="DCDCDC"/>
                </a:solidFill>
                <a:latin typeface="Consolas"/>
                <a:ea typeface="Consolas"/>
                <a:cs typeface="Consolas"/>
                <a:sym typeface="Consolas"/>
              </a:rPr>
            </a:br>
            <a:r>
              <a:rPr lang="ru-RU" sz="2000">
                <a:solidFill>
                  <a:srgbClr val="DCDCDC"/>
                </a:solidFill>
                <a:latin typeface="Consolas"/>
                <a:ea typeface="Consolas"/>
                <a:cs typeface="Consolas"/>
                <a:sym typeface="Consolas"/>
              </a:rPr>
              <a:t>}</a:t>
            </a:r>
            <a:endParaRPr sz="2000">
              <a:solidFill>
                <a:srgbClr val="569CD6"/>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8"/>
          <p:cNvSpPr txBox="1">
            <a:spLocks noGrp="1"/>
          </p:cNvSpPr>
          <p:nvPr>
            <p:ph type="title"/>
          </p:nvPr>
        </p:nvSpPr>
        <p:spPr>
          <a:xfrm>
            <a:off x="587375" y="584200"/>
            <a:ext cx="110172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Маркеры плохой </a:t>
            </a:r>
            <a:endParaRPr/>
          </a:p>
          <a:p>
            <a:pPr marL="0" lvl="0" indent="0" algn="l" rtl="0">
              <a:lnSpc>
                <a:spcPct val="80000"/>
              </a:lnSpc>
              <a:spcBef>
                <a:spcPts val="0"/>
              </a:spcBef>
              <a:spcAft>
                <a:spcPts val="0"/>
              </a:spcAft>
              <a:buClr>
                <a:schemeClr val="dk1"/>
              </a:buClr>
              <a:buSzPts val="5000"/>
              <a:buFont typeface="Arial"/>
              <a:buNone/>
            </a:pPr>
            <a:r>
              <a:rPr lang="ru-RU"/>
              <a:t>читаемости</a:t>
            </a:r>
            <a:endParaRPr>
              <a:latin typeface="Geologica Medium"/>
              <a:ea typeface="Geologica Medium"/>
              <a:cs typeface="Geologica Medium"/>
              <a:sym typeface="Geologica Medium"/>
            </a:endParaRPr>
          </a:p>
        </p:txBody>
      </p:sp>
      <p:pic>
        <p:nvPicPr>
          <p:cNvPr id="656" name="Google Shape;656;p88"/>
          <p:cNvPicPr preferRelativeResize="0"/>
          <p:nvPr/>
        </p:nvPicPr>
        <p:blipFill rotWithShape="1">
          <a:blip r:embed="rId3">
            <a:alphaModFix/>
          </a:blip>
          <a:srcRect/>
          <a:stretch/>
        </p:blipFill>
        <p:spPr>
          <a:xfrm>
            <a:off x="587387" y="3428993"/>
            <a:ext cx="464734" cy="464734"/>
          </a:xfrm>
          <a:prstGeom prst="rect">
            <a:avLst/>
          </a:prstGeom>
          <a:noFill/>
          <a:ln>
            <a:noFill/>
          </a:ln>
        </p:spPr>
      </p:pic>
      <p:pic>
        <p:nvPicPr>
          <p:cNvPr id="657" name="Google Shape;657;p88"/>
          <p:cNvPicPr preferRelativeResize="0"/>
          <p:nvPr/>
        </p:nvPicPr>
        <p:blipFill rotWithShape="1">
          <a:blip r:embed="rId3">
            <a:alphaModFix/>
          </a:blip>
          <a:srcRect/>
          <a:stretch/>
        </p:blipFill>
        <p:spPr>
          <a:xfrm>
            <a:off x="587387" y="3959706"/>
            <a:ext cx="464734" cy="464734"/>
          </a:xfrm>
          <a:prstGeom prst="rect">
            <a:avLst/>
          </a:prstGeom>
          <a:noFill/>
          <a:ln>
            <a:noFill/>
          </a:ln>
        </p:spPr>
      </p:pic>
      <p:pic>
        <p:nvPicPr>
          <p:cNvPr id="658" name="Google Shape;658;p88"/>
          <p:cNvPicPr preferRelativeResize="0"/>
          <p:nvPr/>
        </p:nvPicPr>
        <p:blipFill rotWithShape="1">
          <a:blip r:embed="rId3">
            <a:alphaModFix/>
          </a:blip>
          <a:srcRect/>
          <a:stretch/>
        </p:blipFill>
        <p:spPr>
          <a:xfrm>
            <a:off x="587387" y="4490418"/>
            <a:ext cx="464734" cy="464734"/>
          </a:xfrm>
          <a:prstGeom prst="rect">
            <a:avLst/>
          </a:prstGeom>
          <a:noFill/>
          <a:ln>
            <a:noFill/>
          </a:ln>
        </p:spPr>
      </p:pic>
      <p:sp>
        <p:nvSpPr>
          <p:cNvPr id="659" name="Google Shape;659;p88"/>
          <p:cNvSpPr txBox="1"/>
          <p:nvPr/>
        </p:nvSpPr>
        <p:spPr>
          <a:xfrm>
            <a:off x="1052121" y="3165806"/>
            <a:ext cx="55647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Скрытый поток данных</a:t>
            </a:r>
            <a:endParaRPr/>
          </a:p>
        </p:txBody>
      </p:sp>
      <p:sp>
        <p:nvSpPr>
          <p:cNvPr id="660" name="Google Shape;660;p88"/>
          <p:cNvSpPr txBox="1"/>
          <p:nvPr/>
        </p:nvSpPr>
        <p:spPr>
          <a:xfrm>
            <a:off x="1052121" y="3713406"/>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Я так не объясняю</a:t>
            </a:r>
            <a:endParaRPr/>
          </a:p>
        </p:txBody>
      </p:sp>
      <p:sp>
        <p:nvSpPr>
          <p:cNvPr id="661" name="Google Shape;661;p88"/>
          <p:cNvSpPr txBox="1"/>
          <p:nvPr/>
        </p:nvSpPr>
        <p:spPr>
          <a:xfrm>
            <a:off x="1052121" y="4261018"/>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Ох, хочу кофе</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9"/>
          <p:cNvSpPr txBox="1">
            <a:spLocks noGrp="1"/>
          </p:cNvSpPr>
          <p:nvPr>
            <p:ph type="title"/>
          </p:nvPr>
        </p:nvSpPr>
        <p:spPr>
          <a:xfrm>
            <a:off x="587375" y="584200"/>
            <a:ext cx="99201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циклический сдвиг</a:t>
            </a:r>
            <a:endParaRPr/>
          </a:p>
        </p:txBody>
      </p:sp>
      <p:sp>
        <p:nvSpPr>
          <p:cNvPr id="667" name="Google Shape;667;p89"/>
          <p:cNvSpPr txBox="1"/>
          <p:nvPr/>
        </p:nvSpPr>
        <p:spPr>
          <a:xfrm>
            <a:off x="587375" y="1856325"/>
            <a:ext cx="85845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4EC9B0"/>
                </a:solidFill>
                <a:latin typeface="Consolas"/>
                <a:ea typeface="Consolas"/>
                <a:cs typeface="Consolas"/>
                <a:sym typeface="Consolas"/>
              </a:rPr>
              <a:t>T</a:t>
            </a:r>
            <a:r>
              <a:rPr lang="ru-RU" sz="2000">
                <a:solidFill>
                  <a:srgbClr val="DCDCDC"/>
                </a:solidFill>
                <a:latin typeface="Consolas"/>
                <a:ea typeface="Consolas"/>
                <a:cs typeface="Consolas"/>
                <a:sym typeface="Consolas"/>
              </a:rPr>
              <a:t>[]</a:t>
            </a:r>
            <a:r>
              <a:rPr lang="ru-RU" sz="2000">
                <a:solidFill>
                  <a:srgbClr val="569CD6"/>
                </a:solidFill>
                <a:latin typeface="Consolas"/>
                <a:ea typeface="Consolas"/>
                <a:cs typeface="Consolas"/>
                <a:sym typeface="Consolas"/>
              </a:rPr>
              <a:t> </a:t>
            </a:r>
            <a:r>
              <a:rPr lang="ru-RU" sz="2000">
                <a:solidFill>
                  <a:srgbClr val="DCDCAA"/>
                </a:solidFill>
                <a:latin typeface="Consolas"/>
                <a:ea typeface="Consolas"/>
                <a:cs typeface="Consolas"/>
                <a:sym typeface="Consolas"/>
              </a:rPr>
              <a:t>Rotate</a:t>
            </a:r>
            <a:r>
              <a:rPr lang="ru-RU" sz="2000">
                <a:solidFill>
                  <a:srgbClr val="DCDCDC"/>
                </a:solidFill>
                <a:latin typeface="Consolas"/>
                <a:ea typeface="Consolas"/>
                <a:cs typeface="Consolas"/>
                <a:sym typeface="Consolas"/>
              </a:rPr>
              <a:t>&lt;</a:t>
            </a:r>
            <a:r>
              <a:rPr lang="ru-RU" sz="2000">
                <a:solidFill>
                  <a:srgbClr val="4EC9B0"/>
                </a:solidFill>
                <a:latin typeface="Consolas"/>
                <a:ea typeface="Consolas"/>
                <a:cs typeface="Consolas"/>
                <a:sym typeface="Consolas"/>
              </a:rPr>
              <a:t>T</a:t>
            </a:r>
            <a:r>
              <a:rPr lang="ru-RU" sz="2000">
                <a:solidFill>
                  <a:srgbClr val="DCDCDC"/>
                </a:solidFill>
                <a:latin typeface="Consolas"/>
                <a:ea typeface="Consolas"/>
                <a:cs typeface="Consolas"/>
                <a:sym typeface="Consolas"/>
              </a:rPr>
              <a:t>&gt;(</a:t>
            </a:r>
            <a:r>
              <a:rPr lang="ru-RU" sz="2000">
                <a:solidFill>
                  <a:srgbClr val="4EC9B0"/>
                </a:solidFill>
                <a:latin typeface="Consolas"/>
                <a:ea typeface="Consolas"/>
                <a:cs typeface="Consolas"/>
                <a:sym typeface="Consolas"/>
              </a:rPr>
              <a:t>T</a:t>
            </a:r>
            <a:r>
              <a:rPr lang="ru-RU" sz="2000">
                <a:solidFill>
                  <a:srgbClr val="DCDCDC"/>
                </a:solidFill>
                <a:latin typeface="Consolas"/>
                <a:ea typeface="Consolas"/>
                <a:cs typeface="Consolas"/>
                <a:sym typeface="Consolas"/>
              </a:rPr>
              <a:t>[] </a:t>
            </a:r>
            <a:r>
              <a:rPr lang="ru-RU" sz="2000">
                <a:solidFill>
                  <a:srgbClr val="9CDCFE"/>
                </a:solidFill>
                <a:latin typeface="Consolas"/>
                <a:ea typeface="Consolas"/>
                <a:cs typeface="Consolas"/>
                <a:sym typeface="Consolas"/>
              </a:rPr>
              <a:t>array</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 </a:t>
            </a:r>
            <a:r>
              <a:rPr lang="ru-RU" sz="2000">
                <a:solidFill>
                  <a:srgbClr val="569CD6"/>
                </a:solidFill>
                <a:latin typeface="Consolas"/>
                <a:ea typeface="Consolas"/>
                <a:cs typeface="Consolas"/>
                <a:sym typeface="Consolas"/>
              </a:rPr>
              <a:t>int </a:t>
            </a:r>
            <a:r>
              <a:rPr lang="ru-RU" sz="2000">
                <a:solidFill>
                  <a:srgbClr val="9CDCFE"/>
                </a:solidFill>
                <a:latin typeface="Consolas"/>
                <a:ea typeface="Consolas"/>
                <a:cs typeface="Consolas"/>
                <a:sym typeface="Consolas"/>
              </a:rPr>
              <a:t>shiftSize</a:t>
            </a:r>
            <a:r>
              <a:rPr lang="ru-RU" sz="2000">
                <a:solidFill>
                  <a:srgbClr val="DCDCDC"/>
                </a:solidFill>
                <a:latin typeface="Consolas"/>
                <a:ea typeface="Consolas"/>
                <a:cs typeface="Consolas"/>
                <a:sym typeface="Consolas"/>
              </a:rPr>
              <a:t>)</a:t>
            </a:r>
            <a:endParaRPr sz="2000">
              <a:solidFill>
                <a:srgbClr val="DCDCDC"/>
              </a:solidFill>
              <a:latin typeface="Consolas"/>
              <a:ea typeface="Consolas"/>
              <a:cs typeface="Consolas"/>
              <a:sym typeface="Consolas"/>
            </a:endParaRPr>
          </a:p>
          <a:p>
            <a:pPr marL="0" lvl="0" indent="0" algn="l" rtl="0">
              <a:lnSpc>
                <a:spcPct val="115000"/>
              </a:lnSpc>
              <a:spcBef>
                <a:spcPts val="0"/>
              </a:spcBef>
              <a:spcAft>
                <a:spcPts val="0"/>
              </a:spcAft>
              <a:buNone/>
            </a:pPr>
            <a:r>
              <a:rPr lang="ru-RU" sz="2000">
                <a:solidFill>
                  <a:srgbClr val="DCDCDC"/>
                </a:solidFill>
                <a:latin typeface="Consolas"/>
                <a:ea typeface="Consolas"/>
                <a:cs typeface="Consolas"/>
                <a:sym typeface="Consolas"/>
              </a:rPr>
              <a:t/>
            </a:r>
            <a:br>
              <a:rPr lang="ru-RU" sz="2000">
                <a:solidFill>
                  <a:srgbClr val="DCDCDC"/>
                </a:solidFill>
                <a:latin typeface="Consolas"/>
                <a:ea typeface="Consolas"/>
                <a:cs typeface="Consolas"/>
                <a:sym typeface="Consolas"/>
              </a:rPr>
            </a:br>
            <a:r>
              <a:rPr lang="ru-RU" sz="2000">
                <a:solidFill>
                  <a:srgbClr val="DCDCAA"/>
                </a:solidFill>
                <a:latin typeface="Consolas"/>
                <a:ea typeface="Consolas"/>
                <a:cs typeface="Consolas"/>
                <a:sym typeface="Consolas"/>
              </a:rPr>
              <a:t>Rotate</a:t>
            </a:r>
            <a:r>
              <a:rPr lang="ru-RU" sz="2000">
                <a:solidFill>
                  <a:srgbClr val="DCDCDC"/>
                </a:solidFill>
                <a:latin typeface="Consolas"/>
                <a:ea typeface="Consolas"/>
                <a:cs typeface="Consolas"/>
                <a:sym typeface="Consolas"/>
              </a:rPr>
              <a:t>&lt;</a:t>
            </a:r>
            <a:r>
              <a:rPr lang="ru-RU" sz="2000">
                <a:solidFill>
                  <a:srgbClr val="4EC9B0"/>
                </a:solidFill>
                <a:latin typeface="Consolas"/>
                <a:ea typeface="Consolas"/>
                <a:cs typeface="Consolas"/>
                <a:sym typeface="Consolas"/>
              </a:rPr>
              <a:t>T</a:t>
            </a:r>
            <a:r>
              <a:rPr lang="ru-RU" sz="2000">
                <a:solidFill>
                  <a:srgbClr val="DCDCDC"/>
                </a:solidFill>
                <a:latin typeface="Consolas"/>
                <a:ea typeface="Consolas"/>
                <a:cs typeface="Consolas"/>
                <a:sym typeface="Consolas"/>
              </a:rPr>
              <a:t>&gt;(</a:t>
            </a:r>
            <a:r>
              <a:rPr lang="ru-RU" sz="2000">
                <a:solidFill>
                  <a:srgbClr val="569CD6"/>
                </a:solidFill>
                <a:latin typeface="Consolas"/>
                <a:ea typeface="Consolas"/>
                <a:cs typeface="Consolas"/>
                <a:sym typeface="Consolas"/>
              </a:rPr>
              <a:t>new</a:t>
            </a:r>
            <a:r>
              <a:rPr lang="ru-RU" sz="2000">
                <a:solidFill>
                  <a:srgbClr val="DCDCDC"/>
                </a:solidFill>
                <a:latin typeface="Consolas"/>
                <a:ea typeface="Consolas"/>
                <a:cs typeface="Consolas"/>
                <a:sym typeface="Consolas"/>
              </a:rPr>
              <a:t>[] { </a:t>
            </a:r>
            <a:r>
              <a:rPr lang="ru-RU" sz="2000">
                <a:solidFill>
                  <a:srgbClr val="B5CEA8"/>
                </a:solidFill>
                <a:highlight>
                  <a:schemeClr val="lt1"/>
                </a:highlight>
                <a:latin typeface="Consolas"/>
                <a:ea typeface="Consolas"/>
                <a:cs typeface="Consolas"/>
                <a:sym typeface="Consolas"/>
              </a:rPr>
              <a:t>1, 2, 3, 4, 5 </a:t>
            </a:r>
            <a:r>
              <a:rPr lang="ru-RU" sz="2000">
                <a:solidFill>
                  <a:srgbClr val="DCDCDC"/>
                </a:solidFill>
                <a:latin typeface="Consolas"/>
                <a:ea typeface="Consolas"/>
                <a:cs typeface="Consolas"/>
                <a:sym typeface="Consolas"/>
              </a:rPr>
              <a:t>},</a:t>
            </a:r>
            <a:r>
              <a:rPr lang="ru-RU" sz="2000">
                <a:solidFill>
                  <a:srgbClr val="9CDCFE"/>
                </a:solidFill>
                <a:latin typeface="Consolas"/>
                <a:ea typeface="Consolas"/>
                <a:cs typeface="Consolas"/>
                <a:sym typeface="Consolas"/>
              </a:rPr>
              <a:t> </a:t>
            </a:r>
            <a:r>
              <a:rPr lang="ru-RU" sz="2000">
                <a:solidFill>
                  <a:srgbClr val="B5CEA8"/>
                </a:solidFill>
                <a:highlight>
                  <a:schemeClr val="lt1"/>
                </a:highlight>
                <a:latin typeface="Consolas"/>
                <a:ea typeface="Consolas"/>
                <a:cs typeface="Consolas"/>
                <a:sym typeface="Consolas"/>
              </a:rPr>
              <a:t>2</a:t>
            </a:r>
            <a:r>
              <a:rPr lang="ru-RU" sz="2000">
                <a:solidFill>
                  <a:srgbClr val="DCDCDC"/>
                </a:solidFill>
                <a:latin typeface="Consolas"/>
                <a:ea typeface="Consolas"/>
                <a:cs typeface="Consolas"/>
                <a:sym typeface="Consolas"/>
              </a:rPr>
              <a:t>) →  { </a:t>
            </a:r>
            <a:r>
              <a:rPr lang="ru-RU" sz="2000">
                <a:solidFill>
                  <a:srgbClr val="B5CEA8"/>
                </a:solidFill>
                <a:highlight>
                  <a:schemeClr val="lt1"/>
                </a:highlight>
                <a:latin typeface="Consolas"/>
                <a:ea typeface="Consolas"/>
                <a:cs typeface="Consolas"/>
                <a:sym typeface="Consolas"/>
              </a:rPr>
              <a:t>3, 4, 5, 1, 2 </a:t>
            </a:r>
            <a:r>
              <a:rPr lang="ru-RU" sz="2000">
                <a:solidFill>
                  <a:srgbClr val="DCDCDC"/>
                </a:solidFill>
                <a:latin typeface="Consolas"/>
                <a:ea typeface="Consolas"/>
                <a:cs typeface="Consolas"/>
                <a:sym typeface="Consolas"/>
              </a:rPr>
              <a:t>}</a:t>
            </a:r>
            <a:endParaRPr sz="2000">
              <a:solidFill>
                <a:srgbClr val="569CD6"/>
              </a:solidFill>
              <a:latin typeface="Consolas"/>
              <a:ea typeface="Consolas"/>
              <a:cs typeface="Consolas"/>
              <a:sym typeface="Consolas"/>
            </a:endParaRPr>
          </a:p>
        </p:txBody>
      </p:sp>
      <p:sp>
        <p:nvSpPr>
          <p:cNvPr id="668" name="Google Shape;668;p89"/>
          <p:cNvSpPr txBox="1"/>
          <p:nvPr/>
        </p:nvSpPr>
        <p:spPr>
          <a:xfrm>
            <a:off x="587375" y="3504050"/>
            <a:ext cx="8584500" cy="15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000">
                <a:solidFill>
                  <a:srgbClr val="DCDCDC"/>
                </a:solidFill>
                <a:latin typeface="Consolas"/>
                <a:ea typeface="Consolas"/>
                <a:cs typeface="Consolas"/>
                <a:sym typeface="Consolas"/>
              </a:rPr>
              <a:t>array</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DCDCDC"/>
                </a:solidFill>
                <a:latin typeface="Consolas"/>
                <a:ea typeface="Consolas"/>
                <a:cs typeface="Consolas"/>
                <a:sym typeface="Consolas"/>
              </a:rPr>
              <a:t>.</a:t>
            </a:r>
            <a:r>
              <a:rPr lang="ru-RU" sz="2000">
                <a:solidFill>
                  <a:srgbClr val="DCDCAA"/>
                </a:solidFill>
                <a:latin typeface="Consolas"/>
                <a:ea typeface="Consolas"/>
                <a:cs typeface="Consolas"/>
                <a:sym typeface="Consolas"/>
              </a:rPr>
              <a:t>Skip</a:t>
            </a:r>
            <a:r>
              <a:rPr lang="ru-RU" sz="2000">
                <a:solidFill>
                  <a:srgbClr val="DCDCDC"/>
                </a:solidFill>
                <a:latin typeface="Consolas"/>
                <a:ea typeface="Consolas"/>
                <a:cs typeface="Consolas"/>
                <a:sym typeface="Consolas"/>
              </a:rPr>
              <a:t>(shiftSize)</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DCDCAA"/>
                </a:solidFill>
                <a:latin typeface="Consolas"/>
                <a:ea typeface="Consolas"/>
                <a:cs typeface="Consolas"/>
                <a:sym typeface="Consolas"/>
              </a:rPr>
              <a:t>.Concat</a:t>
            </a:r>
            <a:r>
              <a:rPr lang="ru-RU" sz="2000">
                <a:solidFill>
                  <a:srgbClr val="DCDCDC"/>
                </a:solidFill>
                <a:latin typeface="Consolas"/>
                <a:ea typeface="Consolas"/>
                <a:cs typeface="Consolas"/>
                <a:sym typeface="Consolas"/>
              </a:rPr>
              <a:t>(array.</a:t>
            </a:r>
            <a:r>
              <a:rPr lang="ru-RU" sz="2000">
                <a:solidFill>
                  <a:srgbClr val="DCDCAA"/>
                </a:solidFill>
                <a:latin typeface="Consolas"/>
                <a:ea typeface="Consolas"/>
                <a:cs typeface="Consolas"/>
                <a:sym typeface="Consolas"/>
              </a:rPr>
              <a:t>Take</a:t>
            </a:r>
            <a:r>
              <a:rPr lang="ru-RU" sz="2000">
                <a:solidFill>
                  <a:srgbClr val="DCDCDC"/>
                </a:solidFill>
                <a:latin typeface="Consolas"/>
                <a:ea typeface="Consolas"/>
                <a:cs typeface="Consolas"/>
                <a:sym typeface="Consolas"/>
              </a:rPr>
              <a:t>(shiftSize))</a:t>
            </a:r>
            <a:endParaRPr sz="2000">
              <a:solidFill>
                <a:srgbClr val="DCDCDC"/>
              </a:solidFill>
              <a:latin typeface="Consolas"/>
              <a:ea typeface="Consolas"/>
              <a:cs typeface="Consolas"/>
              <a:sym typeface="Consolas"/>
            </a:endParaRPr>
          </a:p>
          <a:p>
            <a:pPr marL="0" lvl="0" indent="457200" algn="l" rtl="0">
              <a:lnSpc>
                <a:spcPct val="115000"/>
              </a:lnSpc>
              <a:spcBef>
                <a:spcPts val="0"/>
              </a:spcBef>
              <a:spcAft>
                <a:spcPts val="0"/>
              </a:spcAft>
              <a:buNone/>
            </a:pPr>
            <a:r>
              <a:rPr lang="ru-RU" sz="2000">
                <a:solidFill>
                  <a:srgbClr val="DCDCAA"/>
                </a:solidFill>
                <a:latin typeface="Consolas"/>
                <a:ea typeface="Consolas"/>
                <a:cs typeface="Consolas"/>
                <a:sym typeface="Consolas"/>
              </a:rPr>
              <a:t>.ToArray</a:t>
            </a:r>
            <a:r>
              <a:rPr lang="ru-RU" sz="2000">
                <a:solidFill>
                  <a:srgbClr val="DCDCDC"/>
                </a:solidFill>
                <a:latin typeface="Consolas"/>
                <a:ea typeface="Consolas"/>
                <a:cs typeface="Consolas"/>
                <a:sym typeface="Consolas"/>
              </a:rPr>
              <a:t>()</a:t>
            </a:r>
            <a:endParaRPr sz="2000">
              <a:solidFill>
                <a:srgbClr val="569CD6"/>
              </a:solidFill>
              <a:latin typeface="Consolas"/>
              <a:ea typeface="Consolas"/>
              <a:cs typeface="Consolas"/>
              <a:sym typeface="Consolas"/>
            </a:endParaRPr>
          </a:p>
        </p:txBody>
      </p:sp>
      <p:sp>
        <p:nvSpPr>
          <p:cNvPr id="669" name="Google Shape;669;p89"/>
          <p:cNvSpPr txBox="1"/>
          <p:nvPr/>
        </p:nvSpPr>
        <p:spPr>
          <a:xfrm>
            <a:off x="587375" y="5505775"/>
            <a:ext cx="5940900" cy="30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lt1"/>
              </a:buClr>
              <a:buSzPts val="1100"/>
              <a:buFont typeface="Arial"/>
              <a:buNone/>
            </a:pPr>
            <a:r>
              <a:rPr lang="ru-RU" sz="2000">
                <a:solidFill>
                  <a:schemeClr val="dk1"/>
                </a:solidFill>
                <a:latin typeface="Montserrat"/>
                <a:ea typeface="Montserrat"/>
                <a:cs typeface="Montserrat"/>
                <a:sym typeface="Montserrat"/>
              </a:rPr>
              <a:t>А если мы хотим сделать это In Place?</a:t>
            </a:r>
            <a:endParaRPr sz="20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0"/>
          <p:cNvSpPr txBox="1">
            <a:spLocks noGrp="1"/>
          </p:cNvSpPr>
          <p:nvPr>
            <p:ph type="title"/>
          </p:nvPr>
        </p:nvSpPr>
        <p:spPr>
          <a:xfrm>
            <a:off x="587375" y="584200"/>
            <a:ext cx="99201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циклический сдвиг</a:t>
            </a:r>
            <a:endParaRPr/>
          </a:p>
        </p:txBody>
      </p:sp>
      <p:pic>
        <p:nvPicPr>
          <p:cNvPr id="675" name="Google Shape;675;p90"/>
          <p:cNvPicPr preferRelativeResize="0"/>
          <p:nvPr/>
        </p:nvPicPr>
        <p:blipFill>
          <a:blip r:embed="rId3">
            <a:alphaModFix/>
          </a:blip>
          <a:stretch>
            <a:fillRect/>
          </a:stretch>
        </p:blipFill>
        <p:spPr>
          <a:xfrm>
            <a:off x="3499587" y="1822000"/>
            <a:ext cx="5192825" cy="986950"/>
          </a:xfrm>
          <a:prstGeom prst="rect">
            <a:avLst/>
          </a:prstGeom>
          <a:noFill/>
          <a:ln>
            <a:noFill/>
          </a:ln>
        </p:spPr>
      </p:pic>
      <p:pic>
        <p:nvPicPr>
          <p:cNvPr id="676" name="Google Shape;676;p90"/>
          <p:cNvPicPr preferRelativeResize="0"/>
          <p:nvPr/>
        </p:nvPicPr>
        <p:blipFill>
          <a:blip r:embed="rId4">
            <a:alphaModFix/>
          </a:blip>
          <a:stretch>
            <a:fillRect/>
          </a:stretch>
        </p:blipFill>
        <p:spPr>
          <a:xfrm>
            <a:off x="3479757" y="2959700"/>
            <a:ext cx="5232461" cy="938600"/>
          </a:xfrm>
          <a:prstGeom prst="rect">
            <a:avLst/>
          </a:prstGeom>
          <a:noFill/>
          <a:ln>
            <a:noFill/>
          </a:ln>
        </p:spPr>
      </p:pic>
      <p:pic>
        <p:nvPicPr>
          <p:cNvPr id="677" name="Google Shape;677;p90"/>
          <p:cNvPicPr preferRelativeResize="0"/>
          <p:nvPr/>
        </p:nvPicPr>
        <p:blipFill>
          <a:blip r:embed="rId5">
            <a:alphaModFix/>
          </a:blip>
          <a:stretch>
            <a:fillRect/>
          </a:stretch>
        </p:blipFill>
        <p:spPr>
          <a:xfrm>
            <a:off x="3499575" y="3968273"/>
            <a:ext cx="5192825" cy="972580"/>
          </a:xfrm>
          <a:prstGeom prst="rect">
            <a:avLst/>
          </a:prstGeom>
          <a:noFill/>
          <a:ln>
            <a:noFill/>
          </a:ln>
        </p:spPr>
      </p:pic>
      <p:pic>
        <p:nvPicPr>
          <p:cNvPr id="678" name="Google Shape;678;p90"/>
          <p:cNvPicPr preferRelativeResize="0"/>
          <p:nvPr/>
        </p:nvPicPr>
        <p:blipFill>
          <a:blip r:embed="rId6">
            <a:alphaModFix/>
          </a:blip>
          <a:stretch>
            <a:fillRect/>
          </a:stretch>
        </p:blipFill>
        <p:spPr>
          <a:xfrm>
            <a:off x="3473127" y="5067675"/>
            <a:ext cx="5245746" cy="986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p:nvPr>
        </p:nvSpPr>
        <p:spPr>
          <a:xfrm>
            <a:off x="587375" y="584200"/>
            <a:ext cx="108624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Гигиенический минимум</a:t>
            </a:r>
            <a:endParaRPr/>
          </a:p>
        </p:txBody>
      </p:sp>
      <p:pic>
        <p:nvPicPr>
          <p:cNvPr id="332" name="Google Shape;332;p46"/>
          <p:cNvPicPr preferRelativeResize="0"/>
          <p:nvPr/>
        </p:nvPicPr>
        <p:blipFill rotWithShape="1">
          <a:blip r:embed="rId3">
            <a:alphaModFix/>
          </a:blip>
          <a:srcRect/>
          <a:stretch/>
        </p:blipFill>
        <p:spPr>
          <a:xfrm>
            <a:off x="587375" y="3174940"/>
            <a:ext cx="464734" cy="464734"/>
          </a:xfrm>
          <a:prstGeom prst="rect">
            <a:avLst/>
          </a:prstGeom>
          <a:noFill/>
          <a:ln>
            <a:noFill/>
          </a:ln>
        </p:spPr>
      </p:pic>
      <p:pic>
        <p:nvPicPr>
          <p:cNvPr id="333" name="Google Shape;333;p46"/>
          <p:cNvPicPr preferRelativeResize="0"/>
          <p:nvPr/>
        </p:nvPicPr>
        <p:blipFill rotWithShape="1">
          <a:blip r:embed="rId3">
            <a:alphaModFix/>
          </a:blip>
          <a:srcRect/>
          <a:stretch/>
        </p:blipFill>
        <p:spPr>
          <a:xfrm>
            <a:off x="587375" y="3705653"/>
            <a:ext cx="464734" cy="464734"/>
          </a:xfrm>
          <a:prstGeom prst="rect">
            <a:avLst/>
          </a:prstGeom>
          <a:noFill/>
          <a:ln>
            <a:noFill/>
          </a:ln>
        </p:spPr>
      </p:pic>
      <p:pic>
        <p:nvPicPr>
          <p:cNvPr id="334" name="Google Shape;334;p46"/>
          <p:cNvPicPr preferRelativeResize="0"/>
          <p:nvPr/>
        </p:nvPicPr>
        <p:blipFill rotWithShape="1">
          <a:blip r:embed="rId3">
            <a:alphaModFix/>
          </a:blip>
          <a:srcRect/>
          <a:stretch/>
        </p:blipFill>
        <p:spPr>
          <a:xfrm>
            <a:off x="587375" y="4236365"/>
            <a:ext cx="464734" cy="464734"/>
          </a:xfrm>
          <a:prstGeom prst="rect">
            <a:avLst/>
          </a:prstGeom>
          <a:noFill/>
          <a:ln>
            <a:noFill/>
          </a:ln>
        </p:spPr>
      </p:pic>
      <p:sp>
        <p:nvSpPr>
          <p:cNvPr id="335" name="Google Shape;335;p46"/>
          <p:cNvSpPr txBox="1"/>
          <p:nvPr/>
        </p:nvSpPr>
        <p:spPr>
          <a:xfrm>
            <a:off x="1113525" y="2929375"/>
            <a:ext cx="66867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Аккуратное форматирование</a:t>
            </a:r>
            <a:endParaRPr/>
          </a:p>
        </p:txBody>
      </p:sp>
      <p:sp>
        <p:nvSpPr>
          <p:cNvPr id="336" name="Google Shape;336;p46"/>
          <p:cNvSpPr txBox="1"/>
          <p:nvPr/>
        </p:nvSpPr>
        <p:spPr>
          <a:xfrm>
            <a:off x="1113525" y="3460100"/>
            <a:ext cx="61929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Соответствие принятому codestyle’y</a:t>
            </a:r>
            <a:endParaRPr/>
          </a:p>
        </p:txBody>
      </p:sp>
      <p:sp>
        <p:nvSpPr>
          <p:cNvPr id="337" name="Google Shape;337;p46"/>
          <p:cNvSpPr txBox="1"/>
          <p:nvPr/>
        </p:nvSpPr>
        <p:spPr>
          <a:xfrm>
            <a:off x="1113525" y="3990825"/>
            <a:ext cx="63726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Понятные имена методов и переменных</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1"/>
          <p:cNvSpPr txBox="1">
            <a:spLocks noGrp="1"/>
          </p:cNvSpPr>
          <p:nvPr>
            <p:ph type="title"/>
          </p:nvPr>
        </p:nvSpPr>
        <p:spPr>
          <a:xfrm>
            <a:off x="587375" y="584200"/>
            <a:ext cx="99201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циклический сдвиг</a:t>
            </a:r>
            <a:endParaRPr/>
          </a:p>
        </p:txBody>
      </p:sp>
      <p:sp>
        <p:nvSpPr>
          <p:cNvPr id="684" name="Google Shape;684;p91"/>
          <p:cNvSpPr txBox="1"/>
          <p:nvPr/>
        </p:nvSpPr>
        <p:spPr>
          <a:xfrm>
            <a:off x="587375" y="2079675"/>
            <a:ext cx="7210500" cy="160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2800">
                <a:solidFill>
                  <a:srgbClr val="DCDCAA"/>
                </a:solidFill>
                <a:latin typeface="Consolas"/>
                <a:ea typeface="Consolas"/>
                <a:cs typeface="Consolas"/>
                <a:sym typeface="Consolas"/>
              </a:rPr>
              <a:t>Reverse</a:t>
            </a:r>
            <a:r>
              <a:rPr lang="ru-RU" sz="2800">
                <a:solidFill>
                  <a:srgbClr val="DCDCDC"/>
                </a:solidFill>
                <a:latin typeface="Consolas"/>
                <a:ea typeface="Consolas"/>
                <a:cs typeface="Consolas"/>
                <a:sym typeface="Consolas"/>
              </a:rPr>
              <a:t>(</a:t>
            </a:r>
            <a:r>
              <a:rPr lang="ru-RU" sz="2800">
                <a:solidFill>
                  <a:srgbClr val="9CDCFE"/>
                </a:solidFill>
                <a:latin typeface="Consolas"/>
                <a:ea typeface="Consolas"/>
                <a:cs typeface="Consolas"/>
                <a:sym typeface="Consolas"/>
              </a:rPr>
              <a:t>array</a:t>
            </a:r>
            <a:r>
              <a:rPr lang="ru-RU" sz="2800">
                <a:solidFill>
                  <a:srgbClr val="DCDCDC"/>
                </a:solidFill>
                <a:latin typeface="Consolas"/>
                <a:ea typeface="Consolas"/>
                <a:cs typeface="Consolas"/>
                <a:sym typeface="Consolas"/>
              </a:rPr>
              <a:t>, </a:t>
            </a:r>
            <a:r>
              <a:rPr lang="ru-RU" sz="2800">
                <a:solidFill>
                  <a:srgbClr val="B5CEA8"/>
                </a:solidFill>
                <a:latin typeface="Consolas"/>
                <a:ea typeface="Consolas"/>
                <a:cs typeface="Consolas"/>
                <a:sym typeface="Consolas"/>
              </a:rPr>
              <a:t>0</a:t>
            </a:r>
            <a:r>
              <a:rPr lang="ru-RU" sz="2800">
                <a:solidFill>
                  <a:srgbClr val="DCDCDC"/>
                </a:solidFill>
                <a:latin typeface="Consolas"/>
                <a:ea typeface="Consolas"/>
                <a:cs typeface="Consolas"/>
                <a:sym typeface="Consolas"/>
              </a:rPr>
              <a:t>, </a:t>
            </a:r>
            <a:r>
              <a:rPr lang="ru-RU" sz="2800">
                <a:solidFill>
                  <a:srgbClr val="9CDCFE"/>
                </a:solidFill>
                <a:latin typeface="Consolas"/>
                <a:ea typeface="Consolas"/>
                <a:cs typeface="Consolas"/>
                <a:sym typeface="Consolas"/>
              </a:rPr>
              <a:t>k</a:t>
            </a:r>
            <a:r>
              <a:rPr lang="ru-RU" sz="2800">
                <a:solidFill>
                  <a:srgbClr val="DCDCDC"/>
                </a:solidFill>
                <a:latin typeface="Consolas"/>
                <a:ea typeface="Consolas"/>
                <a:cs typeface="Consolas"/>
                <a:sym typeface="Consolas"/>
              </a:rPr>
              <a:t>-</a:t>
            </a:r>
            <a:r>
              <a:rPr lang="ru-RU" sz="2800">
                <a:solidFill>
                  <a:srgbClr val="B5CEA8"/>
                </a:solidFill>
                <a:latin typeface="Consolas"/>
                <a:ea typeface="Consolas"/>
                <a:cs typeface="Consolas"/>
                <a:sym typeface="Consolas"/>
              </a:rPr>
              <a:t>1</a:t>
            </a:r>
            <a:r>
              <a:rPr lang="ru-RU" sz="2800">
                <a:solidFill>
                  <a:srgbClr val="DCDCDC"/>
                </a:solidFill>
                <a:latin typeface="Consolas"/>
                <a:ea typeface="Consolas"/>
                <a:cs typeface="Consolas"/>
                <a:sym typeface="Consolas"/>
              </a:rPr>
              <a:t>);  </a:t>
            </a:r>
            <a:r>
              <a:rPr lang="ru-RU" sz="2800">
                <a:solidFill>
                  <a:srgbClr val="57A64A"/>
                </a:solidFill>
                <a:latin typeface="Consolas"/>
                <a:ea typeface="Consolas"/>
                <a:cs typeface="Consolas"/>
                <a:sym typeface="Consolas"/>
              </a:rPr>
              <a:t>// O(k)</a:t>
            </a:r>
            <a:br>
              <a:rPr lang="ru-RU" sz="2800">
                <a:solidFill>
                  <a:srgbClr val="57A64A"/>
                </a:solidFill>
                <a:latin typeface="Consolas"/>
                <a:ea typeface="Consolas"/>
                <a:cs typeface="Consolas"/>
                <a:sym typeface="Consolas"/>
              </a:rPr>
            </a:br>
            <a:r>
              <a:rPr lang="ru-RU" sz="2800">
                <a:solidFill>
                  <a:srgbClr val="DCDCAA"/>
                </a:solidFill>
                <a:latin typeface="Consolas"/>
                <a:ea typeface="Consolas"/>
                <a:cs typeface="Consolas"/>
                <a:sym typeface="Consolas"/>
              </a:rPr>
              <a:t>Reverse</a:t>
            </a:r>
            <a:r>
              <a:rPr lang="ru-RU" sz="2800">
                <a:solidFill>
                  <a:srgbClr val="DCDCDC"/>
                </a:solidFill>
                <a:latin typeface="Consolas"/>
                <a:ea typeface="Consolas"/>
                <a:cs typeface="Consolas"/>
                <a:sym typeface="Consolas"/>
              </a:rPr>
              <a:t>(</a:t>
            </a:r>
            <a:r>
              <a:rPr lang="ru-RU" sz="2800">
                <a:solidFill>
                  <a:srgbClr val="9CDCFE"/>
                </a:solidFill>
                <a:latin typeface="Consolas"/>
                <a:ea typeface="Consolas"/>
                <a:cs typeface="Consolas"/>
                <a:sym typeface="Consolas"/>
              </a:rPr>
              <a:t>array</a:t>
            </a:r>
            <a:r>
              <a:rPr lang="ru-RU" sz="2800">
                <a:solidFill>
                  <a:srgbClr val="DCDCDC"/>
                </a:solidFill>
                <a:latin typeface="Consolas"/>
                <a:ea typeface="Consolas"/>
                <a:cs typeface="Consolas"/>
                <a:sym typeface="Consolas"/>
              </a:rPr>
              <a:t>, </a:t>
            </a:r>
            <a:r>
              <a:rPr lang="ru-RU" sz="2800">
                <a:solidFill>
                  <a:srgbClr val="9CDCFE"/>
                </a:solidFill>
                <a:latin typeface="Consolas"/>
                <a:ea typeface="Consolas"/>
                <a:cs typeface="Consolas"/>
                <a:sym typeface="Consolas"/>
              </a:rPr>
              <a:t>k</a:t>
            </a:r>
            <a:r>
              <a:rPr lang="ru-RU" sz="2800">
                <a:solidFill>
                  <a:srgbClr val="DCDCDC"/>
                </a:solidFill>
                <a:latin typeface="Consolas"/>
                <a:ea typeface="Consolas"/>
                <a:cs typeface="Consolas"/>
                <a:sym typeface="Consolas"/>
              </a:rPr>
              <a:t>, </a:t>
            </a:r>
            <a:r>
              <a:rPr lang="ru-RU" sz="2800">
                <a:solidFill>
                  <a:srgbClr val="9CDCFE"/>
                </a:solidFill>
                <a:latin typeface="Consolas"/>
                <a:ea typeface="Consolas"/>
                <a:cs typeface="Consolas"/>
                <a:sym typeface="Consolas"/>
              </a:rPr>
              <a:t>n</a:t>
            </a:r>
            <a:r>
              <a:rPr lang="ru-RU" sz="2800">
                <a:solidFill>
                  <a:srgbClr val="DCDCDC"/>
                </a:solidFill>
                <a:latin typeface="Consolas"/>
                <a:ea typeface="Consolas"/>
                <a:cs typeface="Consolas"/>
                <a:sym typeface="Consolas"/>
              </a:rPr>
              <a:t>-</a:t>
            </a:r>
            <a:r>
              <a:rPr lang="ru-RU" sz="2800">
                <a:solidFill>
                  <a:srgbClr val="B5CEA8"/>
                </a:solidFill>
                <a:latin typeface="Consolas"/>
                <a:ea typeface="Consolas"/>
                <a:cs typeface="Consolas"/>
                <a:sym typeface="Consolas"/>
              </a:rPr>
              <a:t>1</a:t>
            </a:r>
            <a:r>
              <a:rPr lang="ru-RU" sz="2800">
                <a:solidFill>
                  <a:srgbClr val="DCDCDC"/>
                </a:solidFill>
                <a:latin typeface="Consolas"/>
                <a:ea typeface="Consolas"/>
                <a:cs typeface="Consolas"/>
                <a:sym typeface="Consolas"/>
              </a:rPr>
              <a:t>);  </a:t>
            </a:r>
            <a:r>
              <a:rPr lang="ru-RU" sz="2800">
                <a:solidFill>
                  <a:srgbClr val="57A64A"/>
                </a:solidFill>
                <a:latin typeface="Consolas"/>
                <a:ea typeface="Consolas"/>
                <a:cs typeface="Consolas"/>
                <a:sym typeface="Consolas"/>
              </a:rPr>
              <a:t>// O(n-k)</a:t>
            </a:r>
            <a:br>
              <a:rPr lang="ru-RU" sz="2800">
                <a:solidFill>
                  <a:srgbClr val="57A64A"/>
                </a:solidFill>
                <a:latin typeface="Consolas"/>
                <a:ea typeface="Consolas"/>
                <a:cs typeface="Consolas"/>
                <a:sym typeface="Consolas"/>
              </a:rPr>
            </a:br>
            <a:r>
              <a:rPr lang="ru-RU" sz="2800">
                <a:solidFill>
                  <a:srgbClr val="DCDCAA"/>
                </a:solidFill>
                <a:latin typeface="Consolas"/>
                <a:ea typeface="Consolas"/>
                <a:cs typeface="Consolas"/>
                <a:sym typeface="Consolas"/>
              </a:rPr>
              <a:t>Reverse</a:t>
            </a:r>
            <a:r>
              <a:rPr lang="ru-RU" sz="2800">
                <a:solidFill>
                  <a:srgbClr val="DCDCDC"/>
                </a:solidFill>
                <a:latin typeface="Consolas"/>
                <a:ea typeface="Consolas"/>
                <a:cs typeface="Consolas"/>
                <a:sym typeface="Consolas"/>
              </a:rPr>
              <a:t>(</a:t>
            </a:r>
            <a:r>
              <a:rPr lang="ru-RU" sz="2800">
                <a:solidFill>
                  <a:srgbClr val="9CDCFE"/>
                </a:solidFill>
                <a:latin typeface="Consolas"/>
                <a:ea typeface="Consolas"/>
                <a:cs typeface="Consolas"/>
                <a:sym typeface="Consolas"/>
              </a:rPr>
              <a:t>array</a:t>
            </a:r>
            <a:r>
              <a:rPr lang="ru-RU" sz="2800">
                <a:solidFill>
                  <a:srgbClr val="DCDCDC"/>
                </a:solidFill>
                <a:latin typeface="Consolas"/>
                <a:ea typeface="Consolas"/>
                <a:cs typeface="Consolas"/>
                <a:sym typeface="Consolas"/>
              </a:rPr>
              <a:t>, </a:t>
            </a:r>
            <a:r>
              <a:rPr lang="ru-RU" sz="2800">
                <a:solidFill>
                  <a:srgbClr val="B5CEA8"/>
                </a:solidFill>
                <a:latin typeface="Consolas"/>
                <a:ea typeface="Consolas"/>
                <a:cs typeface="Consolas"/>
                <a:sym typeface="Consolas"/>
              </a:rPr>
              <a:t>0</a:t>
            </a:r>
            <a:r>
              <a:rPr lang="ru-RU" sz="2800">
                <a:solidFill>
                  <a:srgbClr val="DCDCDC"/>
                </a:solidFill>
                <a:latin typeface="Consolas"/>
                <a:ea typeface="Consolas"/>
                <a:cs typeface="Consolas"/>
                <a:sym typeface="Consolas"/>
              </a:rPr>
              <a:t>, </a:t>
            </a:r>
            <a:r>
              <a:rPr lang="ru-RU" sz="2800">
                <a:solidFill>
                  <a:srgbClr val="9CDCFE"/>
                </a:solidFill>
                <a:latin typeface="Consolas"/>
                <a:ea typeface="Consolas"/>
                <a:cs typeface="Consolas"/>
                <a:sym typeface="Consolas"/>
              </a:rPr>
              <a:t>n</a:t>
            </a:r>
            <a:r>
              <a:rPr lang="ru-RU" sz="2800">
                <a:solidFill>
                  <a:srgbClr val="DCDCDC"/>
                </a:solidFill>
                <a:latin typeface="Consolas"/>
                <a:ea typeface="Consolas"/>
                <a:cs typeface="Consolas"/>
                <a:sym typeface="Consolas"/>
              </a:rPr>
              <a:t>-</a:t>
            </a:r>
            <a:r>
              <a:rPr lang="ru-RU" sz="2800">
                <a:solidFill>
                  <a:srgbClr val="B5CEA8"/>
                </a:solidFill>
                <a:latin typeface="Consolas"/>
                <a:ea typeface="Consolas"/>
                <a:cs typeface="Consolas"/>
                <a:sym typeface="Consolas"/>
              </a:rPr>
              <a:t>1</a:t>
            </a:r>
            <a:r>
              <a:rPr lang="ru-RU" sz="2800">
                <a:solidFill>
                  <a:srgbClr val="DCDCDC"/>
                </a:solidFill>
                <a:latin typeface="Consolas"/>
                <a:ea typeface="Consolas"/>
                <a:cs typeface="Consolas"/>
                <a:sym typeface="Consolas"/>
              </a:rPr>
              <a:t>);  </a:t>
            </a:r>
            <a:r>
              <a:rPr lang="ru-RU" sz="2800">
                <a:solidFill>
                  <a:srgbClr val="57A64A"/>
                </a:solidFill>
                <a:latin typeface="Consolas"/>
                <a:ea typeface="Consolas"/>
                <a:cs typeface="Consolas"/>
                <a:sym typeface="Consolas"/>
              </a:rPr>
              <a:t>// O(n)</a:t>
            </a:r>
            <a:endParaRPr sz="2800">
              <a:solidFill>
                <a:srgbClr val="57A64A"/>
              </a:solidFill>
              <a:latin typeface="Consolas"/>
              <a:ea typeface="Consolas"/>
              <a:cs typeface="Consolas"/>
              <a:sym typeface="Consolas"/>
            </a:endParaRPr>
          </a:p>
        </p:txBody>
      </p:sp>
      <p:sp>
        <p:nvSpPr>
          <p:cNvPr id="685" name="Google Shape;685;p91"/>
          <p:cNvSpPr txBox="1"/>
          <p:nvPr/>
        </p:nvSpPr>
        <p:spPr>
          <a:xfrm>
            <a:off x="1127365" y="4203957"/>
            <a:ext cx="21174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dirty="0" err="1">
                <a:solidFill>
                  <a:schemeClr val="dk1"/>
                </a:solidFill>
                <a:latin typeface="Montserrat"/>
                <a:ea typeface="Montserrat"/>
                <a:cs typeface="Montserrat"/>
                <a:sym typeface="Montserrat"/>
              </a:rPr>
              <a:t>Readability</a:t>
            </a:r>
            <a:endParaRPr dirty="0"/>
          </a:p>
        </p:txBody>
      </p:sp>
      <p:sp>
        <p:nvSpPr>
          <p:cNvPr id="686" name="Google Shape;686;p91"/>
          <p:cNvSpPr txBox="1"/>
          <p:nvPr/>
        </p:nvSpPr>
        <p:spPr>
          <a:xfrm>
            <a:off x="1127365" y="4743957"/>
            <a:ext cx="2595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Decomposition</a:t>
            </a:r>
            <a:endParaRPr/>
          </a:p>
        </p:txBody>
      </p:sp>
      <p:sp>
        <p:nvSpPr>
          <p:cNvPr id="687" name="Google Shape;687;p91"/>
          <p:cNvSpPr txBox="1"/>
          <p:nvPr/>
        </p:nvSpPr>
        <p:spPr>
          <a:xfrm>
            <a:off x="1127365" y="5283957"/>
            <a:ext cx="27999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Composability</a:t>
            </a:r>
            <a:endParaRPr/>
          </a:p>
        </p:txBody>
      </p:sp>
      <p:pic>
        <p:nvPicPr>
          <p:cNvPr id="688" name="Google Shape;688;p91"/>
          <p:cNvPicPr preferRelativeResize="0"/>
          <p:nvPr/>
        </p:nvPicPr>
        <p:blipFill rotWithShape="1">
          <a:blip r:embed="rId3">
            <a:alphaModFix/>
          </a:blip>
          <a:srcRect/>
          <a:stretch/>
        </p:blipFill>
        <p:spPr>
          <a:xfrm>
            <a:off x="587365" y="4426557"/>
            <a:ext cx="540000" cy="540000"/>
          </a:xfrm>
          <a:prstGeom prst="rect">
            <a:avLst/>
          </a:prstGeom>
          <a:noFill/>
          <a:ln>
            <a:noFill/>
          </a:ln>
        </p:spPr>
      </p:pic>
      <p:pic>
        <p:nvPicPr>
          <p:cNvPr id="689" name="Google Shape;689;p91"/>
          <p:cNvPicPr preferRelativeResize="0"/>
          <p:nvPr/>
        </p:nvPicPr>
        <p:blipFill rotWithShape="1">
          <a:blip r:embed="rId3">
            <a:alphaModFix/>
          </a:blip>
          <a:srcRect/>
          <a:stretch/>
        </p:blipFill>
        <p:spPr>
          <a:xfrm>
            <a:off x="587365" y="4966557"/>
            <a:ext cx="540000" cy="540000"/>
          </a:xfrm>
          <a:prstGeom prst="rect">
            <a:avLst/>
          </a:prstGeom>
          <a:noFill/>
          <a:ln>
            <a:noFill/>
          </a:ln>
        </p:spPr>
      </p:pic>
      <p:pic>
        <p:nvPicPr>
          <p:cNvPr id="690" name="Google Shape;690;p91"/>
          <p:cNvPicPr preferRelativeResize="0"/>
          <p:nvPr/>
        </p:nvPicPr>
        <p:blipFill rotWithShape="1">
          <a:blip r:embed="rId3">
            <a:alphaModFix/>
          </a:blip>
          <a:srcRect/>
          <a:stretch/>
        </p:blipFill>
        <p:spPr>
          <a:xfrm>
            <a:off x="587365" y="5506557"/>
            <a:ext cx="540000" cy="540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92"/>
          <p:cNvPicPr preferRelativeResize="0"/>
          <p:nvPr/>
        </p:nvPicPr>
        <p:blipFill rotWithShape="1">
          <a:blip r:embed="rId3">
            <a:alphaModFix/>
          </a:blip>
          <a:srcRect/>
          <a:stretch/>
        </p:blipFill>
        <p:spPr>
          <a:xfrm>
            <a:off x="6801827" y="156920"/>
            <a:ext cx="4968086" cy="6172200"/>
          </a:xfrm>
          <a:prstGeom prst="rect">
            <a:avLst/>
          </a:prstGeom>
          <a:noFill/>
          <a:ln>
            <a:noFill/>
          </a:ln>
        </p:spPr>
      </p:pic>
      <p:sp>
        <p:nvSpPr>
          <p:cNvPr id="696" name="Google Shape;696;p92"/>
          <p:cNvSpPr txBox="1">
            <a:spLocks noGrp="1"/>
          </p:cNvSpPr>
          <p:nvPr>
            <p:ph type="title"/>
          </p:nvPr>
        </p:nvSpPr>
        <p:spPr>
          <a:xfrm>
            <a:off x="587375" y="584200"/>
            <a:ext cx="7550400" cy="1688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6000"/>
              <a:buFont typeface="Arial"/>
              <a:buNone/>
            </a:pPr>
            <a:r>
              <a:rPr lang="ru-RU"/>
              <a:t>Чистота архитектуры и работа с legacy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3"/>
          <p:cNvSpPr txBox="1">
            <a:spLocks noGrp="1"/>
          </p:cNvSpPr>
          <p:nvPr>
            <p:ph type="title"/>
          </p:nvPr>
        </p:nvSpPr>
        <p:spPr>
          <a:xfrm>
            <a:off x="587375" y="584200"/>
            <a:ext cx="11017200" cy="8559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Обратная сторона SRP</a:t>
            </a:r>
            <a:endParaRPr>
              <a:latin typeface="Geologica Medium"/>
              <a:ea typeface="Geologica Medium"/>
              <a:cs typeface="Geologica Medium"/>
              <a:sym typeface="Geologica Medium"/>
            </a:endParaRPr>
          </a:p>
        </p:txBody>
      </p:sp>
      <p:sp>
        <p:nvSpPr>
          <p:cNvPr id="702" name="Google Shape;702;p93"/>
          <p:cNvSpPr txBox="1"/>
          <p:nvPr/>
        </p:nvSpPr>
        <p:spPr>
          <a:xfrm>
            <a:off x="539650" y="1551450"/>
            <a:ext cx="52839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interface </a:t>
            </a:r>
            <a:r>
              <a:rPr lang="ru-RU" sz="1500">
                <a:solidFill>
                  <a:srgbClr val="B8D7A3"/>
                </a:solidFill>
                <a:highlight>
                  <a:schemeClr val="lt1"/>
                </a:highlight>
                <a:latin typeface="Consolas"/>
                <a:ea typeface="Consolas"/>
                <a:cs typeface="Consolas"/>
                <a:sym typeface="Consolas"/>
              </a:rPr>
              <a:t>IEntityBuilder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Entity </a:t>
            </a:r>
            <a:r>
              <a:rPr lang="ru-RU" sz="1500">
                <a:solidFill>
                  <a:srgbClr val="DCDCAA"/>
                </a:solidFill>
                <a:highlight>
                  <a:schemeClr val="lt1"/>
                </a:highlight>
                <a:latin typeface="Consolas"/>
                <a:ea typeface="Consolas"/>
                <a:cs typeface="Consolas"/>
                <a:sym typeface="Consolas"/>
              </a:rPr>
              <a:t>Build</a:t>
            </a: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class </a:t>
            </a:r>
            <a:r>
              <a:rPr lang="ru-RU" sz="1500">
                <a:solidFill>
                  <a:srgbClr val="4EC9B0"/>
                </a:solidFill>
                <a:highlight>
                  <a:schemeClr val="lt1"/>
                </a:highlight>
                <a:latin typeface="Consolas"/>
                <a:ea typeface="Consolas"/>
                <a:cs typeface="Consolas"/>
                <a:sym typeface="Consolas"/>
              </a:rPr>
              <a:t>EntityBuilder</a:t>
            </a:r>
            <a:r>
              <a:rPr lang="ru-RU" sz="1500">
                <a:solidFill>
                  <a:srgbClr val="A9A9A9"/>
                </a:solidFill>
                <a:highlight>
                  <a:schemeClr val="lt1"/>
                </a:highlight>
                <a:latin typeface="Consolas"/>
                <a:ea typeface="Consolas"/>
                <a:cs typeface="Consolas"/>
                <a:sym typeface="Consolas"/>
              </a:rPr>
              <a:t> </a:t>
            </a:r>
            <a:r>
              <a:rPr lang="ru-RU" sz="1500">
                <a:solidFill>
                  <a:srgbClr val="DCDCDC"/>
                </a:solidFill>
                <a:highlight>
                  <a:schemeClr val="lt1"/>
                </a:highlight>
                <a:latin typeface="Consolas"/>
                <a:ea typeface="Consolas"/>
                <a:cs typeface="Consolas"/>
                <a:sym typeface="Consolas"/>
              </a:rPr>
              <a:t>: </a:t>
            </a:r>
            <a:r>
              <a:rPr lang="ru-RU" sz="1500">
                <a:solidFill>
                  <a:srgbClr val="B8D7A3"/>
                </a:solidFill>
                <a:highlight>
                  <a:schemeClr val="lt1"/>
                </a:highlight>
                <a:latin typeface="Consolas"/>
                <a:ea typeface="Consolas"/>
                <a:cs typeface="Consolas"/>
                <a:sym typeface="Consolas"/>
              </a:rPr>
              <a:t>IEntityBuilder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Entity </a:t>
            </a:r>
            <a:r>
              <a:rPr lang="ru-RU" sz="1500">
                <a:solidFill>
                  <a:srgbClr val="DCDCAA"/>
                </a:solidFill>
                <a:highlight>
                  <a:schemeClr val="lt1"/>
                </a:highlight>
                <a:latin typeface="Consolas"/>
                <a:ea typeface="Consolas"/>
                <a:cs typeface="Consolas"/>
                <a:sym typeface="Consolas"/>
              </a:rPr>
              <a:t>Build</a:t>
            </a:r>
            <a:r>
              <a:rPr lang="ru-RU" sz="1500">
                <a:solidFill>
                  <a:srgbClr val="DCDCDC"/>
                </a:solidFill>
                <a:highlight>
                  <a:schemeClr val="lt1"/>
                </a:highlight>
                <a:latin typeface="Consolas"/>
                <a:ea typeface="Consolas"/>
                <a:cs typeface="Consolas"/>
                <a:sym typeface="Consolas"/>
              </a:rPr>
              <a:t>() { ... }</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p:txBody>
      </p:sp>
      <p:sp>
        <p:nvSpPr>
          <p:cNvPr id="703" name="Google Shape;703;p93"/>
          <p:cNvSpPr txBox="1"/>
          <p:nvPr/>
        </p:nvSpPr>
        <p:spPr>
          <a:xfrm>
            <a:off x="6019925" y="1551450"/>
            <a:ext cx="53565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interface </a:t>
            </a:r>
            <a:r>
              <a:rPr lang="ru-RU" sz="1500">
                <a:solidFill>
                  <a:srgbClr val="B8D7A3"/>
                </a:solidFill>
                <a:highlight>
                  <a:schemeClr val="lt1"/>
                </a:highlight>
                <a:latin typeface="Consolas"/>
                <a:ea typeface="Consolas"/>
                <a:cs typeface="Consolas"/>
                <a:sym typeface="Consolas"/>
              </a:rPr>
              <a:t>IEntityParser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Entity </a:t>
            </a:r>
            <a:r>
              <a:rPr lang="ru-RU" sz="1500">
                <a:solidFill>
                  <a:srgbClr val="DCDCAA"/>
                </a:solidFill>
                <a:highlight>
                  <a:schemeClr val="lt1"/>
                </a:highlight>
                <a:latin typeface="Consolas"/>
                <a:ea typeface="Consolas"/>
                <a:cs typeface="Consolas"/>
                <a:sym typeface="Consolas"/>
              </a:rPr>
              <a:t>Parse</a:t>
            </a:r>
            <a:r>
              <a:rPr lang="ru-RU" sz="1500">
                <a:solidFill>
                  <a:srgbClr val="DCDCDC"/>
                </a:solidFill>
                <a:highlight>
                  <a:schemeClr val="lt1"/>
                </a:highlight>
                <a:latin typeface="Consolas"/>
                <a:ea typeface="Consolas"/>
                <a:cs typeface="Consolas"/>
                <a:sym typeface="Consolas"/>
              </a:rPr>
              <a:t>(</a:t>
            </a:r>
            <a:r>
              <a:rPr lang="ru-RU" sz="1500">
                <a:solidFill>
                  <a:srgbClr val="569CD6"/>
                </a:solidFill>
                <a:highlight>
                  <a:schemeClr val="lt1"/>
                </a:highlight>
                <a:latin typeface="Consolas"/>
                <a:ea typeface="Consolas"/>
                <a:cs typeface="Consolas"/>
                <a:sym typeface="Consolas"/>
              </a:rPr>
              <a:t>string </a:t>
            </a:r>
            <a:r>
              <a:rPr lang="ru-RU" sz="1500">
                <a:solidFill>
                  <a:srgbClr val="9CDCFE"/>
                </a:solidFill>
                <a:latin typeface="Consolas"/>
                <a:ea typeface="Consolas"/>
                <a:cs typeface="Consolas"/>
                <a:sym typeface="Consolas"/>
              </a:rPr>
              <a:t>content</a:t>
            </a: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class </a:t>
            </a:r>
            <a:r>
              <a:rPr lang="ru-RU" sz="1500">
                <a:solidFill>
                  <a:srgbClr val="4EC9B0"/>
                </a:solidFill>
                <a:highlight>
                  <a:schemeClr val="lt1"/>
                </a:highlight>
                <a:latin typeface="Consolas"/>
                <a:ea typeface="Consolas"/>
                <a:cs typeface="Consolas"/>
                <a:sym typeface="Consolas"/>
              </a:rPr>
              <a:t>EntityParser</a:t>
            </a:r>
            <a:r>
              <a:rPr lang="ru-RU" sz="1500">
                <a:solidFill>
                  <a:srgbClr val="A9A9A9"/>
                </a:solidFill>
                <a:highlight>
                  <a:schemeClr val="lt1"/>
                </a:highlight>
                <a:latin typeface="Consolas"/>
                <a:ea typeface="Consolas"/>
                <a:cs typeface="Consolas"/>
                <a:sym typeface="Consolas"/>
              </a:rPr>
              <a:t> </a:t>
            </a:r>
            <a:r>
              <a:rPr lang="ru-RU" sz="1500">
                <a:solidFill>
                  <a:srgbClr val="DCDCDC"/>
                </a:solidFill>
                <a:highlight>
                  <a:schemeClr val="lt1"/>
                </a:highlight>
                <a:latin typeface="Consolas"/>
                <a:ea typeface="Consolas"/>
                <a:cs typeface="Consolas"/>
                <a:sym typeface="Consolas"/>
              </a:rPr>
              <a:t>: </a:t>
            </a:r>
            <a:r>
              <a:rPr lang="ru-RU" sz="1500">
                <a:solidFill>
                  <a:srgbClr val="B8D7A3"/>
                </a:solidFill>
                <a:highlight>
                  <a:schemeClr val="lt1"/>
                </a:highlight>
                <a:latin typeface="Consolas"/>
                <a:ea typeface="Consolas"/>
                <a:cs typeface="Consolas"/>
                <a:sym typeface="Consolas"/>
              </a:rPr>
              <a:t>IEntityParser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Entity </a:t>
            </a:r>
            <a:r>
              <a:rPr lang="ru-RU" sz="1500">
                <a:solidFill>
                  <a:srgbClr val="DCDCAA"/>
                </a:solidFill>
                <a:highlight>
                  <a:schemeClr val="lt1"/>
                </a:highlight>
                <a:latin typeface="Consolas"/>
                <a:ea typeface="Consolas"/>
                <a:cs typeface="Consolas"/>
                <a:sym typeface="Consolas"/>
              </a:rPr>
              <a:t>Parse</a:t>
            </a:r>
            <a:r>
              <a:rPr lang="ru-RU" sz="1500">
                <a:solidFill>
                  <a:srgbClr val="DCDCDC"/>
                </a:solidFill>
                <a:highlight>
                  <a:schemeClr val="lt1"/>
                </a:highlight>
                <a:latin typeface="Consolas"/>
                <a:ea typeface="Consolas"/>
                <a:cs typeface="Consolas"/>
                <a:sym typeface="Consolas"/>
              </a:rPr>
              <a:t>(</a:t>
            </a:r>
            <a:r>
              <a:rPr lang="ru-RU" sz="1500">
                <a:solidFill>
                  <a:srgbClr val="569CD6"/>
                </a:solidFill>
                <a:highlight>
                  <a:schemeClr val="lt1"/>
                </a:highlight>
                <a:latin typeface="Consolas"/>
                <a:ea typeface="Consolas"/>
                <a:cs typeface="Consolas"/>
                <a:sym typeface="Consolas"/>
              </a:rPr>
              <a:t>string </a:t>
            </a:r>
            <a:r>
              <a:rPr lang="ru-RU" sz="1500">
                <a:solidFill>
                  <a:srgbClr val="9CDCFE"/>
                </a:solidFill>
                <a:latin typeface="Consolas"/>
                <a:ea typeface="Consolas"/>
                <a:cs typeface="Consolas"/>
                <a:sym typeface="Consolas"/>
              </a:rPr>
              <a:t>content</a:t>
            </a:r>
            <a:r>
              <a:rPr lang="ru-RU" sz="1500">
                <a:solidFill>
                  <a:srgbClr val="DCDCDC"/>
                </a:solidFill>
                <a:highlight>
                  <a:schemeClr val="lt1"/>
                </a:highlight>
                <a:latin typeface="Consolas"/>
                <a:ea typeface="Consolas"/>
                <a:cs typeface="Consolas"/>
                <a:sym typeface="Consolas"/>
              </a:rPr>
              <a:t>) { ... }</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p:txBody>
      </p:sp>
      <p:sp>
        <p:nvSpPr>
          <p:cNvPr id="704" name="Google Shape;704;p93"/>
          <p:cNvSpPr txBox="1"/>
          <p:nvPr/>
        </p:nvSpPr>
        <p:spPr>
          <a:xfrm>
            <a:off x="587375" y="4121000"/>
            <a:ext cx="52839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interface </a:t>
            </a:r>
            <a:r>
              <a:rPr lang="ru-RU" sz="1500">
                <a:solidFill>
                  <a:srgbClr val="B8D7A3"/>
                </a:solidFill>
                <a:highlight>
                  <a:schemeClr val="lt1"/>
                </a:highlight>
                <a:latin typeface="Consolas"/>
                <a:ea typeface="Consolas"/>
                <a:cs typeface="Consolas"/>
                <a:sym typeface="Consolas"/>
              </a:rPr>
              <a:t>IEntityAccessor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Entity </a:t>
            </a:r>
            <a:r>
              <a:rPr lang="ru-RU" sz="1500">
                <a:solidFill>
                  <a:srgbClr val="DCDCAA"/>
                </a:solidFill>
                <a:highlight>
                  <a:schemeClr val="lt1"/>
                </a:highlight>
                <a:latin typeface="Consolas"/>
                <a:ea typeface="Consolas"/>
                <a:cs typeface="Consolas"/>
                <a:sym typeface="Consolas"/>
              </a:rPr>
              <a:t>Get</a:t>
            </a: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class </a:t>
            </a:r>
            <a:r>
              <a:rPr lang="ru-RU" sz="1500">
                <a:solidFill>
                  <a:srgbClr val="4EC9B0"/>
                </a:solidFill>
                <a:highlight>
                  <a:schemeClr val="lt1"/>
                </a:highlight>
                <a:latin typeface="Consolas"/>
                <a:ea typeface="Consolas"/>
                <a:cs typeface="Consolas"/>
                <a:sym typeface="Consolas"/>
              </a:rPr>
              <a:t>EntityAccessor</a:t>
            </a:r>
            <a:r>
              <a:rPr lang="ru-RU" sz="1500">
                <a:solidFill>
                  <a:srgbClr val="A9A9A9"/>
                </a:solidFill>
                <a:highlight>
                  <a:schemeClr val="lt1"/>
                </a:highlight>
                <a:latin typeface="Consolas"/>
                <a:ea typeface="Consolas"/>
                <a:cs typeface="Consolas"/>
                <a:sym typeface="Consolas"/>
              </a:rPr>
              <a:t> </a:t>
            </a:r>
            <a:r>
              <a:rPr lang="ru-RU" sz="1500">
                <a:solidFill>
                  <a:srgbClr val="DCDCDC"/>
                </a:solidFill>
                <a:highlight>
                  <a:schemeClr val="lt1"/>
                </a:highlight>
                <a:latin typeface="Consolas"/>
                <a:ea typeface="Consolas"/>
                <a:cs typeface="Consolas"/>
                <a:sym typeface="Consolas"/>
              </a:rPr>
              <a:t>: </a:t>
            </a:r>
            <a:r>
              <a:rPr lang="ru-RU" sz="1500">
                <a:solidFill>
                  <a:srgbClr val="B8D7A3"/>
                </a:solidFill>
                <a:highlight>
                  <a:schemeClr val="lt1"/>
                </a:highlight>
                <a:latin typeface="Consolas"/>
                <a:ea typeface="Consolas"/>
                <a:cs typeface="Consolas"/>
                <a:sym typeface="Consolas"/>
              </a:rPr>
              <a:t>IEntityAccessor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Entity </a:t>
            </a:r>
            <a:r>
              <a:rPr lang="ru-RU" sz="1500">
                <a:solidFill>
                  <a:srgbClr val="DCDCAA"/>
                </a:solidFill>
                <a:highlight>
                  <a:schemeClr val="lt1"/>
                </a:highlight>
                <a:latin typeface="Consolas"/>
                <a:ea typeface="Consolas"/>
                <a:cs typeface="Consolas"/>
                <a:sym typeface="Consolas"/>
              </a:rPr>
              <a:t>Get</a:t>
            </a:r>
            <a:r>
              <a:rPr lang="ru-RU" sz="1500">
                <a:solidFill>
                  <a:srgbClr val="DCDCDC"/>
                </a:solidFill>
                <a:highlight>
                  <a:schemeClr val="lt1"/>
                </a:highlight>
                <a:latin typeface="Consolas"/>
                <a:ea typeface="Consolas"/>
                <a:cs typeface="Consolas"/>
                <a:sym typeface="Consolas"/>
              </a:rPr>
              <a:t>() { ... }</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p:txBody>
      </p:sp>
      <p:sp>
        <p:nvSpPr>
          <p:cNvPr id="705" name="Google Shape;705;p93"/>
          <p:cNvSpPr txBox="1"/>
          <p:nvPr/>
        </p:nvSpPr>
        <p:spPr>
          <a:xfrm>
            <a:off x="6019925" y="4121000"/>
            <a:ext cx="58128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interface </a:t>
            </a:r>
            <a:r>
              <a:rPr lang="ru-RU" sz="1500">
                <a:solidFill>
                  <a:srgbClr val="B8D7A3"/>
                </a:solidFill>
                <a:highlight>
                  <a:schemeClr val="lt1"/>
                </a:highlight>
                <a:latin typeface="Consolas"/>
                <a:ea typeface="Consolas"/>
                <a:cs typeface="Consolas"/>
                <a:sym typeface="Consolas"/>
              </a:rPr>
              <a:t>IEntityValidator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Result </a:t>
            </a:r>
            <a:r>
              <a:rPr lang="ru-RU" sz="1500">
                <a:solidFill>
                  <a:srgbClr val="DCDCAA"/>
                </a:solidFill>
                <a:highlight>
                  <a:schemeClr val="lt1"/>
                </a:highlight>
                <a:latin typeface="Consolas"/>
                <a:ea typeface="Consolas"/>
                <a:cs typeface="Consolas"/>
                <a:sym typeface="Consolas"/>
              </a:rPr>
              <a:t>Validate</a:t>
            </a:r>
            <a:r>
              <a:rPr lang="ru-RU" sz="1500">
                <a:solidFill>
                  <a:srgbClr val="DCDCDC"/>
                </a:solidFill>
                <a:highlight>
                  <a:schemeClr val="lt1"/>
                </a:highlight>
                <a:latin typeface="Consolas"/>
                <a:ea typeface="Consolas"/>
                <a:cs typeface="Consolas"/>
                <a:sym typeface="Consolas"/>
              </a:rPr>
              <a:t>(</a:t>
            </a:r>
            <a:r>
              <a:rPr lang="ru-RU" sz="1500">
                <a:solidFill>
                  <a:srgbClr val="4EC9B0"/>
                </a:solidFill>
                <a:highlight>
                  <a:schemeClr val="lt1"/>
                </a:highlight>
                <a:latin typeface="Consolas"/>
                <a:ea typeface="Consolas"/>
                <a:cs typeface="Consolas"/>
                <a:sym typeface="Consolas"/>
              </a:rPr>
              <a:t>Entity </a:t>
            </a:r>
            <a:r>
              <a:rPr lang="ru-RU" sz="1500">
                <a:solidFill>
                  <a:srgbClr val="9CDCFE"/>
                </a:solidFill>
                <a:latin typeface="Consolas"/>
                <a:ea typeface="Consolas"/>
                <a:cs typeface="Consolas"/>
                <a:sym typeface="Consolas"/>
              </a:rPr>
              <a:t>entity</a:t>
            </a: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569CD6"/>
                </a:solidFill>
                <a:highlight>
                  <a:schemeClr val="lt1"/>
                </a:highlight>
                <a:latin typeface="Consolas"/>
                <a:ea typeface="Consolas"/>
                <a:cs typeface="Consolas"/>
                <a:sym typeface="Consolas"/>
              </a:rPr>
              <a:t>public class </a:t>
            </a:r>
            <a:r>
              <a:rPr lang="ru-RU" sz="1500">
                <a:solidFill>
                  <a:srgbClr val="4EC9B0"/>
                </a:solidFill>
                <a:highlight>
                  <a:schemeClr val="lt1"/>
                </a:highlight>
                <a:latin typeface="Consolas"/>
                <a:ea typeface="Consolas"/>
                <a:cs typeface="Consolas"/>
                <a:sym typeface="Consolas"/>
              </a:rPr>
              <a:t>EntityValidator</a:t>
            </a:r>
            <a:r>
              <a:rPr lang="ru-RU" sz="1500">
                <a:solidFill>
                  <a:srgbClr val="A9A9A9"/>
                </a:solidFill>
                <a:highlight>
                  <a:schemeClr val="lt1"/>
                </a:highlight>
                <a:latin typeface="Consolas"/>
                <a:ea typeface="Consolas"/>
                <a:cs typeface="Consolas"/>
                <a:sym typeface="Consolas"/>
              </a:rPr>
              <a:t> </a:t>
            </a:r>
            <a:r>
              <a:rPr lang="ru-RU" sz="1500">
                <a:solidFill>
                  <a:srgbClr val="DCDCDC"/>
                </a:solidFill>
                <a:highlight>
                  <a:schemeClr val="lt1"/>
                </a:highlight>
                <a:latin typeface="Consolas"/>
                <a:ea typeface="Consolas"/>
                <a:cs typeface="Consolas"/>
                <a:sym typeface="Consolas"/>
              </a:rPr>
              <a:t>: </a:t>
            </a:r>
            <a:r>
              <a:rPr lang="ru-RU" sz="1500">
                <a:solidFill>
                  <a:srgbClr val="B8D7A3"/>
                </a:solidFill>
                <a:highlight>
                  <a:schemeClr val="lt1"/>
                </a:highlight>
                <a:latin typeface="Consolas"/>
                <a:ea typeface="Consolas"/>
                <a:cs typeface="Consolas"/>
                <a:sym typeface="Consolas"/>
              </a:rPr>
              <a:t>IEntityValidator</a:t>
            </a:r>
            <a:endParaRPr sz="1500">
              <a:solidFill>
                <a:srgbClr val="B8D7A3"/>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   </a:t>
            </a:r>
            <a:r>
              <a:rPr lang="ru-RU" sz="1500">
                <a:solidFill>
                  <a:srgbClr val="569CD6"/>
                </a:solidFill>
                <a:highlight>
                  <a:schemeClr val="lt1"/>
                </a:highlight>
                <a:latin typeface="Consolas"/>
                <a:ea typeface="Consolas"/>
                <a:cs typeface="Consolas"/>
                <a:sym typeface="Consolas"/>
              </a:rPr>
              <a:t>public </a:t>
            </a:r>
            <a:r>
              <a:rPr lang="ru-RU" sz="1500">
                <a:solidFill>
                  <a:srgbClr val="4EC9B0"/>
                </a:solidFill>
                <a:highlight>
                  <a:schemeClr val="lt1"/>
                </a:highlight>
                <a:latin typeface="Consolas"/>
                <a:ea typeface="Consolas"/>
                <a:cs typeface="Consolas"/>
                <a:sym typeface="Consolas"/>
              </a:rPr>
              <a:t>Result </a:t>
            </a:r>
            <a:r>
              <a:rPr lang="ru-RU" sz="1500">
                <a:solidFill>
                  <a:srgbClr val="DCDCAA"/>
                </a:solidFill>
                <a:highlight>
                  <a:schemeClr val="lt1"/>
                </a:highlight>
                <a:latin typeface="Consolas"/>
                <a:ea typeface="Consolas"/>
                <a:cs typeface="Consolas"/>
                <a:sym typeface="Consolas"/>
              </a:rPr>
              <a:t>Validate</a:t>
            </a:r>
            <a:r>
              <a:rPr lang="ru-RU" sz="1500">
                <a:solidFill>
                  <a:srgbClr val="DCDCDC"/>
                </a:solidFill>
                <a:highlight>
                  <a:schemeClr val="lt1"/>
                </a:highlight>
                <a:latin typeface="Consolas"/>
                <a:ea typeface="Consolas"/>
                <a:cs typeface="Consolas"/>
                <a:sym typeface="Consolas"/>
              </a:rPr>
              <a:t>(</a:t>
            </a:r>
            <a:r>
              <a:rPr lang="ru-RU" sz="1500">
                <a:solidFill>
                  <a:srgbClr val="4EC9B0"/>
                </a:solidFill>
                <a:highlight>
                  <a:schemeClr val="lt1"/>
                </a:highlight>
                <a:latin typeface="Consolas"/>
                <a:ea typeface="Consolas"/>
                <a:cs typeface="Consolas"/>
                <a:sym typeface="Consolas"/>
              </a:rPr>
              <a:t>Entity </a:t>
            </a:r>
            <a:r>
              <a:rPr lang="ru-RU" sz="1500">
                <a:solidFill>
                  <a:srgbClr val="9CDCFE"/>
                </a:solidFill>
                <a:latin typeface="Consolas"/>
                <a:ea typeface="Consolas"/>
                <a:cs typeface="Consolas"/>
                <a:sym typeface="Consolas"/>
              </a:rPr>
              <a:t>entity</a:t>
            </a:r>
            <a:r>
              <a:rPr lang="ru-RU" sz="1500">
                <a:solidFill>
                  <a:srgbClr val="DCDCDC"/>
                </a:solidFill>
                <a:highlight>
                  <a:schemeClr val="lt1"/>
                </a:highlight>
                <a:latin typeface="Consolas"/>
                <a:ea typeface="Consolas"/>
                <a:cs typeface="Consolas"/>
                <a:sym typeface="Consolas"/>
              </a:rPr>
              <a:t>) { ... }</a:t>
            </a:r>
            <a:endParaRPr sz="15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500">
                <a:solidFill>
                  <a:srgbClr val="DCDCDC"/>
                </a:solidFill>
                <a:highlight>
                  <a:schemeClr val="lt1"/>
                </a:highlight>
                <a:latin typeface="Consolas"/>
                <a:ea typeface="Consolas"/>
                <a:cs typeface="Consolas"/>
                <a:sym typeface="Consolas"/>
              </a:rPr>
              <a:t>}</a:t>
            </a:r>
            <a:endParaRPr sz="1500">
              <a:solidFill>
                <a:srgbClr val="DCDCDC"/>
              </a:solidFill>
              <a:highlight>
                <a:schemeClr val="lt1"/>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4"/>
          <p:cNvSpPr txBox="1">
            <a:spLocks noGrp="1"/>
          </p:cNvSpPr>
          <p:nvPr>
            <p:ph type="title"/>
          </p:nvPr>
        </p:nvSpPr>
        <p:spPr>
          <a:xfrm>
            <a:off x="587375" y="584200"/>
            <a:ext cx="11367060" cy="8559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dk1"/>
              </a:buClr>
              <a:buSzPts val="6000"/>
              <a:buFont typeface="Arial"/>
              <a:buNone/>
            </a:pPr>
            <a:r>
              <a:rPr lang="ru-RU" dirty="0"/>
              <a:t>Маркер: раздутые </a:t>
            </a:r>
            <a:r>
              <a:rPr lang="ru-RU" dirty="0" err="1"/>
              <a:t>неймспейсы</a:t>
            </a:r>
            <a:endParaRPr dirty="0"/>
          </a:p>
        </p:txBody>
      </p:sp>
      <p:pic>
        <p:nvPicPr>
          <p:cNvPr id="711" name="Google Shape;711;p94"/>
          <p:cNvPicPr preferRelativeResize="0"/>
          <p:nvPr/>
        </p:nvPicPr>
        <p:blipFill>
          <a:blip r:embed="rId3">
            <a:alphaModFix/>
          </a:blip>
          <a:stretch>
            <a:fillRect/>
          </a:stretch>
        </p:blipFill>
        <p:spPr>
          <a:xfrm>
            <a:off x="4696463" y="1440100"/>
            <a:ext cx="2799085" cy="51131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5"/>
          <p:cNvSpPr txBox="1">
            <a:spLocks noGrp="1"/>
          </p:cNvSpPr>
          <p:nvPr>
            <p:ph type="title"/>
          </p:nvPr>
        </p:nvSpPr>
        <p:spPr>
          <a:xfrm>
            <a:off x="587375" y="584200"/>
            <a:ext cx="11017200" cy="8559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dk1"/>
              </a:buClr>
              <a:buSzPts val="6000"/>
              <a:buFont typeface="Arial"/>
              <a:buNone/>
            </a:pPr>
            <a:r>
              <a:rPr lang="ru-RU"/>
              <a:t>Маркер: много зависимостей</a:t>
            </a:r>
            <a:endParaRPr/>
          </a:p>
        </p:txBody>
      </p:sp>
      <p:pic>
        <p:nvPicPr>
          <p:cNvPr id="717" name="Google Shape;717;p95"/>
          <p:cNvPicPr preferRelativeResize="0"/>
          <p:nvPr/>
        </p:nvPicPr>
        <p:blipFill>
          <a:blip r:embed="rId3">
            <a:alphaModFix/>
          </a:blip>
          <a:stretch>
            <a:fillRect/>
          </a:stretch>
        </p:blipFill>
        <p:spPr>
          <a:xfrm>
            <a:off x="2303588" y="1440100"/>
            <a:ext cx="7584836" cy="5113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6"/>
          <p:cNvSpPr txBox="1">
            <a:spLocks noGrp="1"/>
          </p:cNvSpPr>
          <p:nvPr>
            <p:ph type="title"/>
          </p:nvPr>
        </p:nvSpPr>
        <p:spPr>
          <a:xfrm>
            <a:off x="587375" y="584200"/>
            <a:ext cx="11017200" cy="8559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dk1"/>
              </a:buClr>
              <a:buSzPts val="6000"/>
              <a:buFont typeface="Arial"/>
              <a:buNone/>
            </a:pPr>
            <a:r>
              <a:rPr lang="ru-RU" dirty="0"/>
              <a:t>Маркер: чрезмерная навигация</a:t>
            </a:r>
            <a:endParaRPr dirty="0"/>
          </a:p>
        </p:txBody>
      </p:sp>
      <p:pic>
        <p:nvPicPr>
          <p:cNvPr id="723" name="Google Shape;723;p96"/>
          <p:cNvPicPr preferRelativeResize="0"/>
          <p:nvPr/>
        </p:nvPicPr>
        <p:blipFill>
          <a:blip r:embed="rId3">
            <a:alphaModFix/>
          </a:blip>
          <a:stretch>
            <a:fillRect/>
          </a:stretch>
        </p:blipFill>
        <p:spPr>
          <a:xfrm>
            <a:off x="788200" y="2579700"/>
            <a:ext cx="10615601" cy="2591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7"/>
          <p:cNvSpPr txBox="1">
            <a:spLocks noGrp="1"/>
          </p:cNvSpPr>
          <p:nvPr>
            <p:ph type="title"/>
          </p:nvPr>
        </p:nvSpPr>
        <p:spPr>
          <a:xfrm>
            <a:off x="587375" y="584200"/>
            <a:ext cx="11017200" cy="122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Маркеры плохой </a:t>
            </a:r>
            <a:endParaRPr/>
          </a:p>
          <a:p>
            <a:pPr marL="0" lvl="0" indent="0" algn="l" rtl="0">
              <a:lnSpc>
                <a:spcPct val="80000"/>
              </a:lnSpc>
              <a:spcBef>
                <a:spcPts val="0"/>
              </a:spcBef>
              <a:spcAft>
                <a:spcPts val="0"/>
              </a:spcAft>
              <a:buClr>
                <a:schemeClr val="dk1"/>
              </a:buClr>
              <a:buSzPts val="5000"/>
              <a:buFont typeface="Arial"/>
              <a:buNone/>
            </a:pPr>
            <a:r>
              <a:rPr lang="ru-RU"/>
              <a:t>архитектуры</a:t>
            </a:r>
            <a:endParaRPr>
              <a:latin typeface="Geologica Medium"/>
              <a:ea typeface="Geologica Medium"/>
              <a:cs typeface="Geologica Medium"/>
              <a:sym typeface="Geologica Medium"/>
            </a:endParaRPr>
          </a:p>
        </p:txBody>
      </p:sp>
      <p:pic>
        <p:nvPicPr>
          <p:cNvPr id="729" name="Google Shape;729;p97"/>
          <p:cNvPicPr preferRelativeResize="0"/>
          <p:nvPr/>
        </p:nvPicPr>
        <p:blipFill rotWithShape="1">
          <a:blip r:embed="rId3">
            <a:alphaModFix/>
          </a:blip>
          <a:srcRect/>
          <a:stretch/>
        </p:blipFill>
        <p:spPr>
          <a:xfrm>
            <a:off x="587387" y="3428993"/>
            <a:ext cx="464734" cy="464734"/>
          </a:xfrm>
          <a:prstGeom prst="rect">
            <a:avLst/>
          </a:prstGeom>
          <a:noFill/>
          <a:ln>
            <a:noFill/>
          </a:ln>
        </p:spPr>
      </p:pic>
      <p:pic>
        <p:nvPicPr>
          <p:cNvPr id="730" name="Google Shape;730;p97"/>
          <p:cNvPicPr preferRelativeResize="0"/>
          <p:nvPr/>
        </p:nvPicPr>
        <p:blipFill rotWithShape="1">
          <a:blip r:embed="rId3">
            <a:alphaModFix/>
          </a:blip>
          <a:srcRect/>
          <a:stretch/>
        </p:blipFill>
        <p:spPr>
          <a:xfrm>
            <a:off x="587387" y="3959706"/>
            <a:ext cx="464734" cy="464734"/>
          </a:xfrm>
          <a:prstGeom prst="rect">
            <a:avLst/>
          </a:prstGeom>
          <a:noFill/>
          <a:ln>
            <a:noFill/>
          </a:ln>
        </p:spPr>
      </p:pic>
      <p:pic>
        <p:nvPicPr>
          <p:cNvPr id="731" name="Google Shape;731;p97"/>
          <p:cNvPicPr preferRelativeResize="0"/>
          <p:nvPr/>
        </p:nvPicPr>
        <p:blipFill rotWithShape="1">
          <a:blip r:embed="rId3">
            <a:alphaModFix/>
          </a:blip>
          <a:srcRect/>
          <a:stretch/>
        </p:blipFill>
        <p:spPr>
          <a:xfrm>
            <a:off x="587387" y="4490418"/>
            <a:ext cx="464734" cy="464734"/>
          </a:xfrm>
          <a:prstGeom prst="rect">
            <a:avLst/>
          </a:prstGeom>
          <a:noFill/>
          <a:ln>
            <a:noFill/>
          </a:ln>
        </p:spPr>
      </p:pic>
      <p:sp>
        <p:nvSpPr>
          <p:cNvPr id="732" name="Google Shape;732;p97"/>
          <p:cNvSpPr txBox="1"/>
          <p:nvPr/>
        </p:nvSpPr>
        <p:spPr>
          <a:xfrm>
            <a:off x="1103900" y="3429000"/>
            <a:ext cx="687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Чрезмерная навигация по коду</a:t>
            </a:r>
            <a:endParaRPr/>
          </a:p>
        </p:txBody>
      </p:sp>
      <p:sp>
        <p:nvSpPr>
          <p:cNvPr id="733" name="Google Shape;733;p97"/>
          <p:cNvSpPr txBox="1"/>
          <p:nvPr/>
        </p:nvSpPr>
        <p:spPr>
          <a:xfrm>
            <a:off x="1103900" y="3713406"/>
            <a:ext cx="5403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Раздутые </a:t>
            </a:r>
            <a:r>
              <a:rPr lang="ru-RU" sz="2000" dirty="0" err="1">
                <a:solidFill>
                  <a:schemeClr val="dk1"/>
                </a:solidFill>
                <a:latin typeface="Montserrat"/>
                <a:ea typeface="Montserrat"/>
                <a:cs typeface="Montserrat"/>
                <a:sym typeface="Montserrat"/>
              </a:rPr>
              <a:t>неймспейсы</a:t>
            </a:r>
            <a:endParaRPr dirty="0"/>
          </a:p>
        </p:txBody>
      </p:sp>
      <p:sp>
        <p:nvSpPr>
          <p:cNvPr id="734" name="Google Shape;734;p97"/>
          <p:cNvSpPr txBox="1"/>
          <p:nvPr/>
        </p:nvSpPr>
        <p:spPr>
          <a:xfrm>
            <a:off x="1103900" y="4244112"/>
            <a:ext cx="53157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dirty="0">
                <a:solidFill>
                  <a:schemeClr val="dk1"/>
                </a:solidFill>
                <a:latin typeface="Montserrat"/>
                <a:ea typeface="Montserrat"/>
                <a:cs typeface="Montserrat"/>
                <a:sym typeface="Montserrat"/>
              </a:rPr>
              <a:t>Перегруженный граф зависимостей</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8"/>
          <p:cNvSpPr txBox="1">
            <a:spLocks noGrp="1"/>
          </p:cNvSpPr>
          <p:nvPr>
            <p:ph type="title"/>
          </p:nvPr>
        </p:nvSpPr>
        <p:spPr>
          <a:xfrm>
            <a:off x="587400" y="584200"/>
            <a:ext cx="11017200" cy="80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Пример архитектуры веб-сервиса</a:t>
            </a:r>
            <a:endParaRPr>
              <a:latin typeface="Geologica Medium"/>
              <a:ea typeface="Geologica Medium"/>
              <a:cs typeface="Geologica Medium"/>
              <a:sym typeface="Geologica Medium"/>
            </a:endParaRPr>
          </a:p>
        </p:txBody>
      </p:sp>
      <p:sp>
        <p:nvSpPr>
          <p:cNvPr id="740" name="Google Shape;740;p98"/>
          <p:cNvSpPr txBox="1"/>
          <p:nvPr/>
        </p:nvSpPr>
        <p:spPr>
          <a:xfrm>
            <a:off x="587400" y="3588200"/>
            <a:ext cx="1681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Controllers,</a:t>
            </a:r>
            <a:endParaRPr sz="2000">
              <a:solidFill>
                <a:schemeClr val="dk1"/>
              </a:solidFill>
              <a:latin typeface="Montserrat"/>
              <a:ea typeface="Montserrat"/>
              <a:cs typeface="Montserrat"/>
              <a:sym typeface="Montserrat"/>
            </a:endParaRPr>
          </a:p>
          <a:p>
            <a:pPr marL="0" lvl="0" indent="0" algn="l" rtl="0">
              <a:spcBef>
                <a:spcPts val="0"/>
              </a:spcBef>
              <a:spcAft>
                <a:spcPts val="0"/>
              </a:spcAft>
              <a:buNone/>
            </a:pPr>
            <a:r>
              <a:rPr lang="ru-RU" sz="2000">
                <a:solidFill>
                  <a:schemeClr val="dk1"/>
                </a:solidFill>
                <a:latin typeface="Montserrat"/>
                <a:ea typeface="Montserrat"/>
                <a:cs typeface="Montserrat"/>
                <a:sym typeface="Montserrat"/>
              </a:rPr>
              <a:t>DTO</a:t>
            </a:r>
            <a:endParaRPr sz="2000">
              <a:solidFill>
                <a:schemeClr val="dk1"/>
              </a:solidFill>
              <a:latin typeface="Montserrat"/>
              <a:ea typeface="Montserrat"/>
              <a:cs typeface="Montserrat"/>
              <a:sym typeface="Montserrat"/>
            </a:endParaRPr>
          </a:p>
        </p:txBody>
      </p:sp>
      <p:sp>
        <p:nvSpPr>
          <p:cNvPr id="741" name="Google Shape;741;p98"/>
          <p:cNvSpPr txBox="1"/>
          <p:nvPr/>
        </p:nvSpPr>
        <p:spPr>
          <a:xfrm>
            <a:off x="4541975" y="3742100"/>
            <a:ext cx="190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Service Layer</a:t>
            </a:r>
            <a:endParaRPr sz="2000">
              <a:solidFill>
                <a:schemeClr val="dk1"/>
              </a:solidFill>
              <a:latin typeface="Montserrat"/>
              <a:ea typeface="Montserrat"/>
              <a:cs typeface="Montserrat"/>
              <a:sym typeface="Montserrat"/>
            </a:endParaRPr>
          </a:p>
        </p:txBody>
      </p:sp>
      <p:sp>
        <p:nvSpPr>
          <p:cNvPr id="742" name="Google Shape;742;p98"/>
          <p:cNvSpPr txBox="1"/>
          <p:nvPr/>
        </p:nvSpPr>
        <p:spPr>
          <a:xfrm>
            <a:off x="2624975" y="3588200"/>
            <a:ext cx="1539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Mappers,</a:t>
            </a:r>
            <a:endParaRPr sz="2000">
              <a:solidFill>
                <a:schemeClr val="dk1"/>
              </a:solidFill>
              <a:latin typeface="Montserrat"/>
              <a:ea typeface="Montserrat"/>
              <a:cs typeface="Montserrat"/>
              <a:sym typeface="Montserrat"/>
            </a:endParaRPr>
          </a:p>
          <a:p>
            <a:pPr marL="0" lvl="0" indent="0" algn="l" rtl="0">
              <a:spcBef>
                <a:spcPts val="0"/>
              </a:spcBef>
              <a:spcAft>
                <a:spcPts val="0"/>
              </a:spcAft>
              <a:buNone/>
            </a:pPr>
            <a:r>
              <a:rPr lang="ru-RU" sz="2000">
                <a:solidFill>
                  <a:schemeClr val="dk1"/>
                </a:solidFill>
                <a:latin typeface="Montserrat"/>
                <a:ea typeface="Montserrat"/>
                <a:cs typeface="Montserrat"/>
                <a:sym typeface="Montserrat"/>
              </a:rPr>
              <a:t>Validators</a:t>
            </a:r>
            <a:endParaRPr sz="2000">
              <a:solidFill>
                <a:schemeClr val="dk1"/>
              </a:solidFill>
              <a:latin typeface="Montserrat"/>
              <a:ea typeface="Montserrat"/>
              <a:cs typeface="Montserrat"/>
              <a:sym typeface="Montserrat"/>
            </a:endParaRPr>
          </a:p>
        </p:txBody>
      </p:sp>
      <p:sp>
        <p:nvSpPr>
          <p:cNvPr id="743" name="Google Shape;743;p98"/>
          <p:cNvSpPr txBox="1"/>
          <p:nvPr/>
        </p:nvSpPr>
        <p:spPr>
          <a:xfrm>
            <a:off x="8665175" y="3588200"/>
            <a:ext cx="2282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External Dependencies</a:t>
            </a:r>
            <a:endParaRPr sz="2000">
              <a:solidFill>
                <a:schemeClr val="dk1"/>
              </a:solidFill>
              <a:latin typeface="Montserrat"/>
              <a:ea typeface="Montserrat"/>
              <a:cs typeface="Montserrat"/>
              <a:sym typeface="Montserrat"/>
            </a:endParaRPr>
          </a:p>
        </p:txBody>
      </p:sp>
      <p:sp>
        <p:nvSpPr>
          <p:cNvPr id="744" name="Google Shape;744;p98"/>
          <p:cNvSpPr txBox="1"/>
          <p:nvPr/>
        </p:nvSpPr>
        <p:spPr>
          <a:xfrm>
            <a:off x="6824675" y="3588200"/>
            <a:ext cx="1463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Mappers, </a:t>
            </a:r>
            <a:endParaRPr sz="2000">
              <a:solidFill>
                <a:schemeClr val="dk1"/>
              </a:solidFill>
              <a:latin typeface="Montserrat"/>
              <a:ea typeface="Montserrat"/>
              <a:cs typeface="Montserrat"/>
              <a:sym typeface="Montserrat"/>
            </a:endParaRPr>
          </a:p>
          <a:p>
            <a:pPr marL="0" lvl="0" indent="0" algn="l" rtl="0">
              <a:spcBef>
                <a:spcPts val="0"/>
              </a:spcBef>
              <a:spcAft>
                <a:spcPts val="0"/>
              </a:spcAft>
              <a:buNone/>
            </a:pPr>
            <a:r>
              <a:rPr lang="ru-RU" sz="2000">
                <a:solidFill>
                  <a:schemeClr val="dk1"/>
                </a:solidFill>
                <a:latin typeface="Montserrat"/>
                <a:ea typeface="Montserrat"/>
                <a:cs typeface="Montserrat"/>
                <a:sym typeface="Montserrat"/>
              </a:rPr>
              <a:t>ACL</a:t>
            </a:r>
            <a:endParaRPr sz="20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9"/>
          <p:cNvSpPr txBox="1">
            <a:spLocks noGrp="1"/>
          </p:cNvSpPr>
          <p:nvPr>
            <p:ph type="title"/>
          </p:nvPr>
        </p:nvSpPr>
        <p:spPr>
          <a:xfrm>
            <a:off x="587400" y="584200"/>
            <a:ext cx="11017200" cy="80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Пример архитектуры веб-сервиса</a:t>
            </a:r>
            <a:endParaRPr>
              <a:latin typeface="Geologica Medium"/>
              <a:ea typeface="Geologica Medium"/>
              <a:cs typeface="Geologica Medium"/>
              <a:sym typeface="Geologica Medium"/>
            </a:endParaRPr>
          </a:p>
        </p:txBody>
      </p:sp>
      <p:sp>
        <p:nvSpPr>
          <p:cNvPr id="750" name="Google Shape;750;p99"/>
          <p:cNvSpPr txBox="1"/>
          <p:nvPr/>
        </p:nvSpPr>
        <p:spPr>
          <a:xfrm>
            <a:off x="587400" y="3120500"/>
            <a:ext cx="81663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lt1"/>
              </a:buClr>
              <a:buSzPts val="1100"/>
              <a:buFont typeface="Arial"/>
              <a:buNone/>
            </a:pPr>
            <a:r>
              <a:rPr lang="ru-RU" sz="1800">
                <a:solidFill>
                  <a:srgbClr val="DCDCDC"/>
                </a:solidFill>
                <a:highlight>
                  <a:schemeClr val="lt1"/>
                </a:highlight>
                <a:latin typeface="Consolas"/>
                <a:ea typeface="Consolas"/>
                <a:cs typeface="Consolas"/>
                <a:sym typeface="Consolas"/>
              </a:rPr>
              <a:t>[</a:t>
            </a:r>
            <a:r>
              <a:rPr lang="ru-RU" sz="1800">
                <a:solidFill>
                  <a:srgbClr val="4EC9B0"/>
                </a:solidFill>
                <a:highlight>
                  <a:schemeClr val="lt1"/>
                </a:highlight>
                <a:latin typeface="Consolas"/>
                <a:ea typeface="Consolas"/>
                <a:cs typeface="Consolas"/>
                <a:sym typeface="Consolas"/>
              </a:rPr>
              <a:t>HttpPost</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Clr>
                <a:schemeClr val="lt1"/>
              </a:buClr>
              <a:buSzPts val="1100"/>
              <a:buFont typeface="Arial"/>
              <a:buNone/>
            </a:pPr>
            <a:r>
              <a:rPr lang="ru-RU" sz="1800">
                <a:solidFill>
                  <a:srgbClr val="569CD6"/>
                </a:solidFill>
                <a:highlight>
                  <a:schemeClr val="lt1"/>
                </a:highlight>
                <a:latin typeface="Consolas"/>
                <a:ea typeface="Consolas"/>
                <a:cs typeface="Consolas"/>
                <a:sym typeface="Consolas"/>
              </a:rPr>
              <a:t>public </a:t>
            </a:r>
            <a:r>
              <a:rPr lang="ru-RU" sz="1800">
                <a:solidFill>
                  <a:srgbClr val="B8D7A3"/>
                </a:solidFill>
                <a:highlight>
                  <a:schemeClr val="lt1"/>
                </a:highlight>
                <a:latin typeface="Consolas"/>
                <a:ea typeface="Consolas"/>
                <a:cs typeface="Consolas"/>
                <a:sym typeface="Consolas"/>
              </a:rPr>
              <a:t>IActionResult</a:t>
            </a:r>
            <a:r>
              <a:rPr lang="ru-RU" sz="1800">
                <a:solidFill>
                  <a:srgbClr val="DCDCDC"/>
                </a:solidFill>
                <a:highlight>
                  <a:schemeClr val="lt1"/>
                </a:highlight>
                <a:latin typeface="Consolas"/>
                <a:ea typeface="Consolas"/>
                <a:cs typeface="Consolas"/>
                <a:sym typeface="Consolas"/>
              </a:rPr>
              <a:t> </a:t>
            </a:r>
            <a:r>
              <a:rPr lang="ru-RU" sz="1800">
                <a:solidFill>
                  <a:srgbClr val="DCDCAA"/>
                </a:solidFill>
                <a:highlight>
                  <a:schemeClr val="lt1"/>
                </a:highlight>
                <a:latin typeface="Consolas"/>
                <a:ea typeface="Consolas"/>
                <a:cs typeface="Consolas"/>
                <a:sym typeface="Consolas"/>
              </a:rPr>
              <a:t>SaveEntity</a:t>
            </a:r>
            <a:r>
              <a:rPr lang="ru-RU" sz="1800">
                <a:solidFill>
                  <a:srgbClr val="DCDCDC"/>
                </a:solidFill>
                <a:highlight>
                  <a:schemeClr val="lt1"/>
                </a:highlight>
                <a:latin typeface="Consolas"/>
                <a:ea typeface="Consolas"/>
                <a:cs typeface="Consolas"/>
                <a:sym typeface="Consolas"/>
              </a:rPr>
              <a:t>([</a:t>
            </a:r>
            <a:r>
              <a:rPr lang="ru-RU" sz="1800">
                <a:solidFill>
                  <a:srgbClr val="4EC9B0"/>
                </a:solidFill>
                <a:highlight>
                  <a:schemeClr val="lt1"/>
                </a:highlight>
                <a:latin typeface="Consolas"/>
                <a:ea typeface="Consolas"/>
                <a:cs typeface="Consolas"/>
                <a:sym typeface="Consolas"/>
              </a:rPr>
              <a:t>FromBody</a:t>
            </a:r>
            <a:r>
              <a:rPr lang="ru-RU" sz="1800">
                <a:solidFill>
                  <a:srgbClr val="DCDCDC"/>
                </a:solidFill>
                <a:highlight>
                  <a:schemeClr val="lt1"/>
                </a:highlight>
                <a:latin typeface="Consolas"/>
                <a:ea typeface="Consolas"/>
                <a:cs typeface="Consolas"/>
                <a:sym typeface="Consolas"/>
              </a:rPr>
              <a:t>] </a:t>
            </a:r>
            <a:r>
              <a:rPr lang="ru-RU" sz="1800">
                <a:solidFill>
                  <a:srgbClr val="4EC9B0"/>
                </a:solidFill>
                <a:highlight>
                  <a:schemeClr val="lt1"/>
                </a:highlight>
                <a:latin typeface="Consolas"/>
                <a:ea typeface="Consolas"/>
                <a:cs typeface="Consolas"/>
                <a:sym typeface="Consolas"/>
              </a:rPr>
              <a:t>EntityDto </a:t>
            </a:r>
            <a:r>
              <a:rPr lang="ru-RU" sz="1800">
                <a:solidFill>
                  <a:srgbClr val="9CDCFE"/>
                </a:solidFill>
                <a:highlight>
                  <a:schemeClr val="lt1"/>
                </a:highlight>
                <a:latin typeface="Consolas"/>
                <a:ea typeface="Consolas"/>
                <a:cs typeface="Consolas"/>
                <a:sym typeface="Consolas"/>
              </a:rPr>
              <a:t>entityDto</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   </a:t>
            </a:r>
            <a:r>
              <a:rPr lang="ru-RU" sz="1800">
                <a:solidFill>
                  <a:srgbClr val="569CD6"/>
                </a:solidFill>
                <a:highlight>
                  <a:schemeClr val="lt1"/>
                </a:highlight>
                <a:latin typeface="Consolas"/>
                <a:ea typeface="Consolas"/>
                <a:cs typeface="Consolas"/>
                <a:sym typeface="Consolas"/>
              </a:rPr>
              <a:t>var </a:t>
            </a:r>
            <a:r>
              <a:rPr lang="ru-RU" sz="1800">
                <a:solidFill>
                  <a:srgbClr val="9CDCFE"/>
                </a:solidFill>
                <a:highlight>
                  <a:schemeClr val="lt1"/>
                </a:highlight>
                <a:latin typeface="Consolas"/>
                <a:ea typeface="Consolas"/>
                <a:cs typeface="Consolas"/>
                <a:sym typeface="Consolas"/>
              </a:rPr>
              <a:t>validationResult = </a:t>
            </a:r>
            <a:r>
              <a:rPr lang="ru-RU" sz="1800">
                <a:solidFill>
                  <a:srgbClr val="DCDCDC"/>
                </a:solidFill>
                <a:highlight>
                  <a:schemeClr val="lt1"/>
                </a:highlight>
                <a:latin typeface="Consolas"/>
                <a:ea typeface="Consolas"/>
                <a:cs typeface="Consolas"/>
                <a:sym typeface="Consolas"/>
              </a:rPr>
              <a:t>entityValidator.</a:t>
            </a:r>
            <a:r>
              <a:rPr lang="ru-RU" sz="1800">
                <a:solidFill>
                  <a:srgbClr val="DCDCAA"/>
                </a:solidFill>
                <a:highlight>
                  <a:schemeClr val="lt1"/>
                </a:highlight>
                <a:latin typeface="Consolas"/>
                <a:ea typeface="Consolas"/>
                <a:cs typeface="Consolas"/>
                <a:sym typeface="Consolas"/>
              </a:rPr>
              <a:t>Validate</a:t>
            </a:r>
            <a:r>
              <a:rPr lang="ru-RU" sz="1800">
                <a:solidFill>
                  <a:srgbClr val="DCDCDC"/>
                </a:solidFill>
                <a:highlight>
                  <a:schemeClr val="lt1"/>
                </a:highlight>
                <a:latin typeface="Consolas"/>
                <a:ea typeface="Consolas"/>
                <a:cs typeface="Consolas"/>
                <a:sym typeface="Consolas"/>
              </a:rPr>
              <a:t>(</a:t>
            </a:r>
            <a:r>
              <a:rPr lang="ru-RU" sz="1800">
                <a:solidFill>
                  <a:srgbClr val="9CDCFE"/>
                </a:solidFill>
                <a:highlight>
                  <a:schemeClr val="lt1"/>
                </a:highlight>
                <a:latin typeface="Consolas"/>
                <a:ea typeface="Consolas"/>
                <a:cs typeface="Consolas"/>
                <a:sym typeface="Consolas"/>
              </a:rPr>
              <a:t>entityDto</a:t>
            </a:r>
            <a:r>
              <a:rPr lang="ru-RU" sz="1800">
                <a:solidFill>
                  <a:srgbClr val="DCDCDC"/>
                </a:solidFill>
                <a:highlight>
                  <a:schemeClr val="lt1"/>
                </a:highlight>
                <a:latin typeface="Consolas"/>
                <a:ea typeface="Consolas"/>
                <a:cs typeface="Consolas"/>
                <a:sym typeface="Consolas"/>
              </a:rPr>
              <a:t>);</a:t>
            </a:r>
            <a:endParaRPr sz="1800">
              <a:solidFill>
                <a:srgbClr val="DCDCAA"/>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AA"/>
                </a:solidFill>
                <a:highlight>
                  <a:schemeClr val="lt1"/>
                </a:highlight>
                <a:latin typeface="Consolas"/>
                <a:ea typeface="Consolas"/>
                <a:cs typeface="Consolas"/>
                <a:sym typeface="Consolas"/>
              </a:rPr>
              <a:t>   </a:t>
            </a:r>
            <a:r>
              <a:rPr lang="ru-RU" sz="1800">
                <a:solidFill>
                  <a:srgbClr val="569CD6"/>
                </a:solidFill>
                <a:highlight>
                  <a:schemeClr val="lt1"/>
                </a:highlight>
                <a:latin typeface="Consolas"/>
                <a:ea typeface="Consolas"/>
                <a:cs typeface="Consolas"/>
                <a:sym typeface="Consolas"/>
              </a:rPr>
              <a:t>if </a:t>
            </a:r>
            <a:r>
              <a:rPr lang="ru-RU" sz="1800">
                <a:solidFill>
                  <a:srgbClr val="DCDCAA"/>
                </a:solidFill>
                <a:highlight>
                  <a:schemeClr val="lt1"/>
                </a:highlight>
                <a:latin typeface="Consolas"/>
                <a:ea typeface="Consolas"/>
                <a:cs typeface="Consolas"/>
                <a:sym typeface="Consolas"/>
              </a:rPr>
              <a:t>(!</a:t>
            </a:r>
            <a:r>
              <a:rPr lang="ru-RU" sz="1800">
                <a:solidFill>
                  <a:srgbClr val="9CDCFE"/>
                </a:solidFill>
                <a:highlight>
                  <a:schemeClr val="lt1"/>
                </a:highlight>
                <a:latin typeface="Consolas"/>
                <a:ea typeface="Consolas"/>
                <a:cs typeface="Consolas"/>
                <a:sym typeface="Consolas"/>
              </a:rPr>
              <a:t>validationResult</a:t>
            </a:r>
            <a:r>
              <a:rPr lang="ru-RU" sz="1800">
                <a:solidFill>
                  <a:srgbClr val="DCDCDC"/>
                </a:solidFill>
                <a:highlight>
                  <a:schemeClr val="lt1"/>
                </a:highlight>
                <a:latin typeface="Consolas"/>
                <a:ea typeface="Consolas"/>
                <a:cs typeface="Consolas"/>
                <a:sym typeface="Consolas"/>
              </a:rPr>
              <a:t>.IsSuccess) </a:t>
            </a:r>
            <a:r>
              <a:rPr lang="ru-RU" sz="1800">
                <a:solidFill>
                  <a:srgbClr val="569CD6"/>
                </a:solidFill>
                <a:highlight>
                  <a:schemeClr val="lt1"/>
                </a:highlight>
                <a:latin typeface="Consolas"/>
                <a:ea typeface="Consolas"/>
                <a:cs typeface="Consolas"/>
                <a:sym typeface="Consolas"/>
              </a:rPr>
              <a:t>return </a:t>
            </a:r>
            <a:r>
              <a:rPr lang="ru-RU" sz="1800">
                <a:solidFill>
                  <a:srgbClr val="DCDCAA"/>
                </a:solidFill>
                <a:highlight>
                  <a:schemeClr val="lt1"/>
                </a:highlight>
                <a:latin typeface="Consolas"/>
                <a:ea typeface="Consolas"/>
                <a:cs typeface="Consolas"/>
                <a:sym typeface="Consolas"/>
              </a:rPr>
              <a:t>BadRequest</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Clr>
                <a:schemeClr val="lt1"/>
              </a:buClr>
              <a:buSzPts val="1100"/>
              <a:buFont typeface="Arial"/>
              <a:buNone/>
            </a:pP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   </a:t>
            </a:r>
            <a:r>
              <a:rPr lang="ru-RU" sz="1800">
                <a:solidFill>
                  <a:srgbClr val="569CD6"/>
                </a:solidFill>
                <a:highlight>
                  <a:schemeClr val="lt1"/>
                </a:highlight>
                <a:latin typeface="Consolas"/>
                <a:ea typeface="Consolas"/>
                <a:cs typeface="Consolas"/>
                <a:sym typeface="Consolas"/>
              </a:rPr>
              <a:t>var </a:t>
            </a:r>
            <a:r>
              <a:rPr lang="ru-RU" sz="1800">
                <a:solidFill>
                  <a:srgbClr val="9CDCFE"/>
                </a:solidFill>
                <a:highlight>
                  <a:schemeClr val="lt1"/>
                </a:highlight>
                <a:latin typeface="Consolas"/>
                <a:ea typeface="Consolas"/>
                <a:cs typeface="Consolas"/>
                <a:sym typeface="Consolas"/>
              </a:rPr>
              <a:t>entity </a:t>
            </a:r>
            <a:r>
              <a:rPr lang="ru-RU" sz="1800">
                <a:solidFill>
                  <a:srgbClr val="DCDCDC"/>
                </a:solidFill>
                <a:highlight>
                  <a:schemeClr val="lt1"/>
                </a:highlight>
                <a:latin typeface="Consolas"/>
                <a:ea typeface="Consolas"/>
                <a:cs typeface="Consolas"/>
                <a:sym typeface="Consolas"/>
              </a:rPr>
              <a:t>= entityMapper.</a:t>
            </a:r>
            <a:r>
              <a:rPr lang="ru-RU" sz="1800">
                <a:solidFill>
                  <a:srgbClr val="DCDCAA"/>
                </a:solidFill>
                <a:highlight>
                  <a:schemeClr val="lt1"/>
                </a:highlight>
                <a:latin typeface="Consolas"/>
                <a:ea typeface="Consolas"/>
                <a:cs typeface="Consolas"/>
                <a:sym typeface="Consolas"/>
              </a:rPr>
              <a:t>FromDto</a:t>
            </a:r>
            <a:r>
              <a:rPr lang="ru-RU" sz="1800">
                <a:solidFill>
                  <a:srgbClr val="DCDCDC"/>
                </a:solidFill>
                <a:highlight>
                  <a:schemeClr val="lt1"/>
                </a:highlight>
                <a:latin typeface="Consolas"/>
                <a:ea typeface="Consolas"/>
                <a:cs typeface="Consolas"/>
                <a:sym typeface="Consolas"/>
              </a:rPr>
              <a:t>(</a:t>
            </a:r>
            <a:r>
              <a:rPr lang="ru-RU" sz="1800">
                <a:solidFill>
                  <a:srgbClr val="9CDCFE"/>
                </a:solidFill>
                <a:highlight>
                  <a:schemeClr val="lt1"/>
                </a:highlight>
                <a:latin typeface="Consolas"/>
                <a:ea typeface="Consolas"/>
                <a:cs typeface="Consolas"/>
                <a:sym typeface="Consolas"/>
              </a:rPr>
              <a:t>entityDto</a:t>
            </a:r>
            <a:r>
              <a:rPr lang="ru-RU" sz="1800">
                <a:solidFill>
                  <a:srgbClr val="DCDCDC"/>
                </a:solidFill>
                <a:highlight>
                  <a:schemeClr val="lt1"/>
                </a:highlight>
                <a:latin typeface="Consolas"/>
                <a:ea typeface="Consolas"/>
                <a:cs typeface="Consolas"/>
                <a:sym typeface="Consolas"/>
              </a:rPr>
              <a:t>);</a:t>
            </a:r>
            <a:endParaRPr sz="1800">
              <a:solidFill>
                <a:srgbClr val="DCDCAA"/>
              </a:solidFill>
              <a:highlight>
                <a:schemeClr val="lt1"/>
              </a:highlight>
              <a:latin typeface="Consolas"/>
              <a:ea typeface="Consolas"/>
              <a:cs typeface="Consolas"/>
              <a:sym typeface="Consolas"/>
            </a:endParaRPr>
          </a:p>
          <a:p>
            <a:pPr marL="0" lvl="0" indent="0" algn="l" rtl="0">
              <a:spcBef>
                <a:spcPts val="0"/>
              </a:spcBef>
              <a:spcAft>
                <a:spcPts val="0"/>
              </a:spcAft>
              <a:buClr>
                <a:schemeClr val="lt1"/>
              </a:buClr>
              <a:buSzPts val="1100"/>
              <a:buFont typeface="Arial"/>
              <a:buNone/>
            </a:pPr>
            <a:r>
              <a:rPr lang="ru-RU" sz="1800">
                <a:solidFill>
                  <a:srgbClr val="DCDCDC"/>
                </a:solidFill>
                <a:highlight>
                  <a:schemeClr val="lt1"/>
                </a:highlight>
                <a:latin typeface="Consolas"/>
                <a:ea typeface="Consolas"/>
                <a:cs typeface="Consolas"/>
                <a:sym typeface="Consolas"/>
              </a:rPr>
              <a:t>   entityService.</a:t>
            </a:r>
            <a:r>
              <a:rPr lang="ru-RU" sz="1800">
                <a:solidFill>
                  <a:srgbClr val="DCDCAA"/>
                </a:solidFill>
                <a:highlight>
                  <a:schemeClr val="lt1"/>
                </a:highlight>
                <a:latin typeface="Consolas"/>
                <a:ea typeface="Consolas"/>
                <a:cs typeface="Consolas"/>
                <a:sym typeface="Consolas"/>
              </a:rPr>
              <a:t>Save</a:t>
            </a:r>
            <a:r>
              <a:rPr lang="ru-RU" sz="1800">
                <a:solidFill>
                  <a:srgbClr val="DCDCDC"/>
                </a:solidFill>
                <a:highlight>
                  <a:schemeClr val="lt1"/>
                </a:highlight>
                <a:latin typeface="Consolas"/>
                <a:ea typeface="Consolas"/>
                <a:cs typeface="Consolas"/>
                <a:sym typeface="Consolas"/>
              </a:rPr>
              <a:t>(</a:t>
            </a:r>
            <a:r>
              <a:rPr lang="ru-RU" sz="1800">
                <a:solidFill>
                  <a:srgbClr val="9CDCFE"/>
                </a:solidFill>
                <a:highlight>
                  <a:schemeClr val="lt1"/>
                </a:highlight>
                <a:latin typeface="Consolas"/>
                <a:ea typeface="Consolas"/>
                <a:cs typeface="Consolas"/>
                <a:sym typeface="Consolas"/>
              </a:rPr>
              <a:t>entityId</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Clr>
                <a:schemeClr val="lt1"/>
              </a:buClr>
              <a:buSzPts val="1100"/>
              <a:buFont typeface="Arial"/>
              <a:buNone/>
            </a:pP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Clr>
                <a:schemeClr val="lt1"/>
              </a:buClr>
              <a:buSzPts val="1100"/>
              <a:buFont typeface="Arial"/>
              <a:buNone/>
            </a:pPr>
            <a:r>
              <a:rPr lang="ru-RU" sz="1800">
                <a:solidFill>
                  <a:srgbClr val="DCDCDC"/>
                </a:solidFill>
                <a:highlight>
                  <a:schemeClr val="lt1"/>
                </a:highlight>
                <a:latin typeface="Consolas"/>
                <a:ea typeface="Consolas"/>
                <a:cs typeface="Consolas"/>
                <a:sym typeface="Consolas"/>
              </a:rPr>
              <a:t>   </a:t>
            </a:r>
            <a:r>
              <a:rPr lang="ru-RU" sz="1800">
                <a:solidFill>
                  <a:srgbClr val="569CD6"/>
                </a:solidFill>
                <a:highlight>
                  <a:schemeClr val="lt1"/>
                </a:highlight>
                <a:latin typeface="Consolas"/>
                <a:ea typeface="Consolas"/>
                <a:cs typeface="Consolas"/>
                <a:sym typeface="Consolas"/>
              </a:rPr>
              <a:t>return </a:t>
            </a:r>
            <a:r>
              <a:rPr lang="ru-RU" sz="1800">
                <a:solidFill>
                  <a:srgbClr val="DCDCAA"/>
                </a:solidFill>
                <a:highlight>
                  <a:schemeClr val="lt1"/>
                </a:highlight>
                <a:latin typeface="Consolas"/>
                <a:ea typeface="Consolas"/>
                <a:cs typeface="Consolas"/>
                <a:sym typeface="Consolas"/>
              </a:rPr>
              <a:t>Ok</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a:t>
            </a:r>
            <a:endParaRPr sz="1800">
              <a:solidFill>
                <a:schemeClr val="dk1"/>
              </a:solidFill>
              <a:highlight>
                <a:schemeClr val="lt1"/>
              </a:highlight>
              <a:latin typeface="Montserrat"/>
              <a:ea typeface="Montserrat"/>
              <a:cs typeface="Montserrat"/>
              <a:sym typeface="Montserrat"/>
            </a:endParaRPr>
          </a:p>
        </p:txBody>
      </p:sp>
      <p:sp>
        <p:nvSpPr>
          <p:cNvPr id="751" name="Google Shape;751;p99"/>
          <p:cNvSpPr txBox="1"/>
          <p:nvPr/>
        </p:nvSpPr>
        <p:spPr>
          <a:xfrm>
            <a:off x="3197975" y="2417575"/>
            <a:ext cx="150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Controller</a:t>
            </a:r>
            <a:endParaRPr sz="2000">
              <a:solidFill>
                <a:schemeClr val="dk1"/>
              </a:solidFill>
              <a:latin typeface="Montserrat"/>
              <a:ea typeface="Montserrat"/>
              <a:cs typeface="Montserrat"/>
              <a:sym typeface="Montserrat"/>
            </a:endParaRPr>
          </a:p>
        </p:txBody>
      </p:sp>
      <p:cxnSp>
        <p:nvCxnSpPr>
          <p:cNvPr id="752" name="Google Shape;752;p99"/>
          <p:cNvCxnSpPr>
            <a:stCxn id="751" idx="2"/>
          </p:cNvCxnSpPr>
          <p:nvPr/>
        </p:nvCxnSpPr>
        <p:spPr>
          <a:xfrm>
            <a:off x="3950525" y="2910175"/>
            <a:ext cx="6600" cy="591300"/>
          </a:xfrm>
          <a:prstGeom prst="straightConnector1">
            <a:avLst/>
          </a:prstGeom>
          <a:noFill/>
          <a:ln w="38100" cap="flat" cmpd="sng">
            <a:solidFill>
              <a:schemeClr val="dk2"/>
            </a:solidFill>
            <a:prstDash val="solid"/>
            <a:round/>
            <a:headEnd type="none" w="med" len="med"/>
            <a:tailEnd type="triangle" w="med" len="med"/>
          </a:ln>
        </p:spPr>
      </p:cxnSp>
      <p:sp>
        <p:nvSpPr>
          <p:cNvPr id="753" name="Google Shape;753;p99"/>
          <p:cNvSpPr txBox="1"/>
          <p:nvPr/>
        </p:nvSpPr>
        <p:spPr>
          <a:xfrm>
            <a:off x="6302850" y="2417575"/>
            <a:ext cx="762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DTO</a:t>
            </a:r>
            <a:endParaRPr sz="2000">
              <a:solidFill>
                <a:schemeClr val="dk1"/>
              </a:solidFill>
              <a:latin typeface="Montserrat"/>
              <a:ea typeface="Montserrat"/>
              <a:cs typeface="Montserrat"/>
              <a:sym typeface="Montserrat"/>
            </a:endParaRPr>
          </a:p>
        </p:txBody>
      </p:sp>
      <p:cxnSp>
        <p:nvCxnSpPr>
          <p:cNvPr id="754" name="Google Shape;754;p99"/>
          <p:cNvCxnSpPr/>
          <p:nvPr/>
        </p:nvCxnSpPr>
        <p:spPr>
          <a:xfrm>
            <a:off x="6680700" y="2910175"/>
            <a:ext cx="6600" cy="591300"/>
          </a:xfrm>
          <a:prstGeom prst="straightConnector1">
            <a:avLst/>
          </a:prstGeom>
          <a:noFill/>
          <a:ln w="38100" cap="flat" cmpd="sng">
            <a:solidFill>
              <a:schemeClr val="dk2"/>
            </a:solidFill>
            <a:prstDash val="solid"/>
            <a:round/>
            <a:headEnd type="none" w="med" len="med"/>
            <a:tailEnd type="triangle" w="med" len="med"/>
          </a:ln>
        </p:spPr>
      </p:cxnSp>
      <p:sp>
        <p:nvSpPr>
          <p:cNvPr id="755" name="Google Shape;755;p99"/>
          <p:cNvSpPr txBox="1"/>
          <p:nvPr/>
        </p:nvSpPr>
        <p:spPr>
          <a:xfrm>
            <a:off x="9413775" y="3978850"/>
            <a:ext cx="150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Validator</a:t>
            </a:r>
            <a:endParaRPr sz="2000">
              <a:solidFill>
                <a:schemeClr val="dk1"/>
              </a:solidFill>
              <a:latin typeface="Montserrat"/>
              <a:ea typeface="Montserrat"/>
              <a:cs typeface="Montserrat"/>
              <a:sym typeface="Montserrat"/>
            </a:endParaRPr>
          </a:p>
        </p:txBody>
      </p:sp>
      <p:sp>
        <p:nvSpPr>
          <p:cNvPr id="756" name="Google Shape;756;p99"/>
          <p:cNvSpPr txBox="1"/>
          <p:nvPr/>
        </p:nvSpPr>
        <p:spPr>
          <a:xfrm>
            <a:off x="9503925" y="4773575"/>
            <a:ext cx="1324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Mapper</a:t>
            </a:r>
            <a:endParaRPr sz="2000">
              <a:solidFill>
                <a:schemeClr val="dk1"/>
              </a:solidFill>
              <a:latin typeface="Montserrat"/>
              <a:ea typeface="Montserrat"/>
              <a:cs typeface="Montserrat"/>
              <a:sym typeface="Montserrat"/>
            </a:endParaRPr>
          </a:p>
        </p:txBody>
      </p:sp>
      <p:cxnSp>
        <p:nvCxnSpPr>
          <p:cNvPr id="757" name="Google Shape;757;p99"/>
          <p:cNvCxnSpPr>
            <a:stCxn id="755" idx="1"/>
          </p:cNvCxnSpPr>
          <p:nvPr/>
        </p:nvCxnSpPr>
        <p:spPr>
          <a:xfrm flipH="1">
            <a:off x="8577675" y="4225150"/>
            <a:ext cx="836100" cy="1500"/>
          </a:xfrm>
          <a:prstGeom prst="straightConnector1">
            <a:avLst/>
          </a:prstGeom>
          <a:noFill/>
          <a:ln w="38100" cap="flat" cmpd="sng">
            <a:solidFill>
              <a:schemeClr val="dk2"/>
            </a:solidFill>
            <a:prstDash val="solid"/>
            <a:round/>
            <a:headEnd type="none" w="med" len="med"/>
            <a:tailEnd type="triangle" w="med" len="med"/>
          </a:ln>
        </p:spPr>
      </p:cxnSp>
      <p:cxnSp>
        <p:nvCxnSpPr>
          <p:cNvPr id="758" name="Google Shape;758;p99"/>
          <p:cNvCxnSpPr/>
          <p:nvPr/>
        </p:nvCxnSpPr>
        <p:spPr>
          <a:xfrm rot="10800000">
            <a:off x="6930675" y="5019125"/>
            <a:ext cx="2483100" cy="0"/>
          </a:xfrm>
          <a:prstGeom prst="straightConnector1">
            <a:avLst/>
          </a:prstGeom>
          <a:noFill/>
          <a:ln w="38100" cap="flat" cmpd="sng">
            <a:solidFill>
              <a:schemeClr val="dk2"/>
            </a:solidFill>
            <a:prstDash val="solid"/>
            <a:round/>
            <a:headEnd type="none" w="med" len="med"/>
            <a:tailEnd type="triangle" w="med" len="med"/>
          </a:ln>
        </p:spPr>
      </p:cxnSp>
      <p:sp>
        <p:nvSpPr>
          <p:cNvPr id="759" name="Google Shape;759;p99"/>
          <p:cNvSpPr txBox="1"/>
          <p:nvPr/>
        </p:nvSpPr>
        <p:spPr>
          <a:xfrm>
            <a:off x="2635675" y="5933825"/>
            <a:ext cx="183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Service layer</a:t>
            </a:r>
            <a:endParaRPr sz="2000">
              <a:solidFill>
                <a:schemeClr val="dk1"/>
              </a:solidFill>
              <a:latin typeface="Montserrat"/>
              <a:ea typeface="Montserrat"/>
              <a:cs typeface="Montserrat"/>
              <a:sym typeface="Montserrat"/>
            </a:endParaRPr>
          </a:p>
        </p:txBody>
      </p:sp>
      <p:cxnSp>
        <p:nvCxnSpPr>
          <p:cNvPr id="760" name="Google Shape;760;p99"/>
          <p:cNvCxnSpPr/>
          <p:nvPr/>
        </p:nvCxnSpPr>
        <p:spPr>
          <a:xfrm rot="10800000">
            <a:off x="2993900" y="5418225"/>
            <a:ext cx="0" cy="5385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0"/>
          <p:cNvSpPr txBox="1">
            <a:spLocks noGrp="1"/>
          </p:cNvSpPr>
          <p:nvPr>
            <p:ph type="title"/>
          </p:nvPr>
        </p:nvSpPr>
        <p:spPr>
          <a:xfrm>
            <a:off x="587400" y="584200"/>
            <a:ext cx="11017200" cy="804000"/>
          </a:xfrm>
          <a:prstGeom prst="rect">
            <a:avLst/>
          </a:prstGeom>
          <a:noFill/>
          <a:ln>
            <a:noFill/>
          </a:ln>
        </p:spPr>
        <p:txBody>
          <a:bodyPr spcFirstLastPara="1" wrap="square" lIns="0" tIns="45700" rIns="91425" bIns="45700" anchor="t" anchorCtr="0">
            <a:noAutofit/>
          </a:bodyPr>
          <a:lstStyle/>
          <a:p>
            <a:pPr marL="0" lvl="0" indent="0" algn="l" rtl="0">
              <a:lnSpc>
                <a:spcPct val="80000"/>
              </a:lnSpc>
              <a:spcBef>
                <a:spcPts val="0"/>
              </a:spcBef>
              <a:spcAft>
                <a:spcPts val="0"/>
              </a:spcAft>
              <a:buClr>
                <a:schemeClr val="dk1"/>
              </a:buClr>
              <a:buSzPts val="5000"/>
              <a:buFont typeface="Arial"/>
              <a:buNone/>
            </a:pPr>
            <a:r>
              <a:rPr lang="ru-RU"/>
              <a:t>Пример архитектуры веб-сервиса</a:t>
            </a:r>
            <a:endParaRPr>
              <a:latin typeface="Geologica Medium"/>
              <a:ea typeface="Geologica Medium"/>
              <a:cs typeface="Geologica Medium"/>
              <a:sym typeface="Geologica Medium"/>
            </a:endParaRPr>
          </a:p>
        </p:txBody>
      </p:sp>
      <p:sp>
        <p:nvSpPr>
          <p:cNvPr id="766" name="Google Shape;766;p100"/>
          <p:cNvSpPr txBox="1"/>
          <p:nvPr/>
        </p:nvSpPr>
        <p:spPr>
          <a:xfrm>
            <a:off x="587400" y="3505325"/>
            <a:ext cx="92439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a:solidFill>
                  <a:srgbClr val="569CD6"/>
                </a:solidFill>
                <a:highlight>
                  <a:schemeClr val="lt1"/>
                </a:highlight>
                <a:latin typeface="Consolas"/>
                <a:ea typeface="Consolas"/>
                <a:cs typeface="Consolas"/>
                <a:sym typeface="Consolas"/>
              </a:rPr>
              <a:t>public void </a:t>
            </a:r>
            <a:r>
              <a:rPr lang="ru-RU" sz="1800">
                <a:solidFill>
                  <a:srgbClr val="DCDCAA"/>
                </a:solidFill>
                <a:highlight>
                  <a:schemeClr val="lt1"/>
                </a:highlight>
                <a:latin typeface="Consolas"/>
                <a:ea typeface="Consolas"/>
                <a:cs typeface="Consolas"/>
                <a:sym typeface="Consolas"/>
              </a:rPr>
              <a:t>Save</a:t>
            </a:r>
            <a:r>
              <a:rPr lang="ru-RU" sz="1800">
                <a:solidFill>
                  <a:srgbClr val="DCDCDC"/>
                </a:solidFill>
                <a:highlight>
                  <a:schemeClr val="lt1"/>
                </a:highlight>
                <a:latin typeface="Consolas"/>
                <a:ea typeface="Consolas"/>
                <a:cs typeface="Consolas"/>
                <a:sym typeface="Consolas"/>
              </a:rPr>
              <a:t>(</a:t>
            </a:r>
            <a:r>
              <a:rPr lang="ru-RU" sz="1800">
                <a:solidFill>
                  <a:srgbClr val="4EC9B0"/>
                </a:solidFill>
                <a:highlight>
                  <a:schemeClr val="lt1"/>
                </a:highlight>
                <a:latin typeface="Consolas"/>
                <a:ea typeface="Consolas"/>
                <a:cs typeface="Consolas"/>
                <a:sym typeface="Consolas"/>
              </a:rPr>
              <a:t>Entity </a:t>
            </a:r>
            <a:r>
              <a:rPr lang="ru-RU" sz="1800">
                <a:solidFill>
                  <a:srgbClr val="9CDCFE"/>
                </a:solidFill>
                <a:highlight>
                  <a:schemeClr val="lt1"/>
                </a:highlight>
                <a:latin typeface="Consolas"/>
                <a:ea typeface="Consolas"/>
                <a:cs typeface="Consolas"/>
                <a:sym typeface="Consolas"/>
              </a:rPr>
              <a:t>entity</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   </a:t>
            </a:r>
            <a:r>
              <a:rPr lang="ru-RU" sz="1800">
                <a:solidFill>
                  <a:srgbClr val="569CD6"/>
                </a:solidFill>
                <a:highlight>
                  <a:schemeClr val="lt1"/>
                </a:highlight>
                <a:latin typeface="Consolas"/>
                <a:ea typeface="Consolas"/>
                <a:cs typeface="Consolas"/>
                <a:sym typeface="Consolas"/>
              </a:rPr>
              <a:t>var </a:t>
            </a:r>
            <a:r>
              <a:rPr lang="ru-RU" sz="1800">
                <a:solidFill>
                  <a:srgbClr val="9CDCFE"/>
                </a:solidFill>
                <a:highlight>
                  <a:schemeClr val="lt1"/>
                </a:highlight>
                <a:latin typeface="Consolas"/>
                <a:ea typeface="Consolas"/>
                <a:cs typeface="Consolas"/>
                <a:sym typeface="Consolas"/>
              </a:rPr>
              <a:t>entityDboModel </a:t>
            </a:r>
            <a:r>
              <a:rPr lang="ru-RU" sz="1800">
                <a:solidFill>
                  <a:srgbClr val="DCDCDC"/>
                </a:solidFill>
                <a:highlight>
                  <a:schemeClr val="lt1"/>
                </a:highlight>
                <a:latin typeface="Consolas"/>
                <a:ea typeface="Consolas"/>
                <a:cs typeface="Consolas"/>
                <a:sym typeface="Consolas"/>
              </a:rPr>
              <a:t>= entityMapper.</a:t>
            </a:r>
            <a:r>
              <a:rPr lang="ru-RU" sz="1800">
                <a:solidFill>
                  <a:srgbClr val="DCDCAA"/>
                </a:solidFill>
                <a:highlight>
                  <a:schemeClr val="lt1"/>
                </a:highlight>
                <a:latin typeface="Consolas"/>
                <a:ea typeface="Consolas"/>
                <a:cs typeface="Consolas"/>
                <a:sym typeface="Consolas"/>
              </a:rPr>
              <a:t>ToDboModel</a:t>
            </a:r>
            <a:r>
              <a:rPr lang="ru-RU" sz="1800">
                <a:solidFill>
                  <a:srgbClr val="DCDCDC"/>
                </a:solidFill>
                <a:highlight>
                  <a:schemeClr val="lt1"/>
                </a:highlight>
                <a:latin typeface="Consolas"/>
                <a:ea typeface="Consolas"/>
                <a:cs typeface="Consolas"/>
                <a:sym typeface="Consolas"/>
              </a:rPr>
              <a:t>(</a:t>
            </a:r>
            <a:r>
              <a:rPr lang="ru-RU" sz="1800">
                <a:solidFill>
                  <a:srgbClr val="9CDCFE"/>
                </a:solidFill>
                <a:highlight>
                  <a:schemeClr val="lt1"/>
                </a:highlight>
                <a:latin typeface="Consolas"/>
                <a:ea typeface="Consolas"/>
                <a:cs typeface="Consolas"/>
                <a:sym typeface="Consolas"/>
              </a:rPr>
              <a:t>entity</a:t>
            </a:r>
            <a:r>
              <a:rPr lang="ru-RU" sz="1800">
                <a:solidFill>
                  <a:srgbClr val="DCDCDC"/>
                </a:solidFill>
                <a:highlight>
                  <a:schemeClr val="lt1"/>
                </a:highlight>
                <a:latin typeface="Consolas"/>
                <a:ea typeface="Consolas"/>
                <a:cs typeface="Consolas"/>
                <a:sym typeface="Consolas"/>
              </a:rPr>
              <a:t>);</a:t>
            </a:r>
            <a:endParaRPr sz="1800">
              <a:solidFill>
                <a:srgbClr val="DCDCAA"/>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   entityRepository.</a:t>
            </a:r>
            <a:r>
              <a:rPr lang="ru-RU" sz="1800">
                <a:solidFill>
                  <a:srgbClr val="DCDCAA"/>
                </a:solidFill>
                <a:highlight>
                  <a:schemeClr val="lt1"/>
                </a:highlight>
                <a:latin typeface="Consolas"/>
                <a:ea typeface="Consolas"/>
                <a:cs typeface="Consolas"/>
                <a:sym typeface="Consolas"/>
              </a:rPr>
              <a:t>Save</a:t>
            </a:r>
            <a:r>
              <a:rPr lang="ru-RU" sz="1800">
                <a:solidFill>
                  <a:srgbClr val="DCDCDC"/>
                </a:solidFill>
                <a:highlight>
                  <a:schemeClr val="lt1"/>
                </a:highlight>
                <a:latin typeface="Consolas"/>
                <a:ea typeface="Consolas"/>
                <a:cs typeface="Consolas"/>
                <a:sym typeface="Consolas"/>
              </a:rPr>
              <a:t>(</a:t>
            </a:r>
            <a:r>
              <a:rPr lang="ru-RU" sz="1800">
                <a:solidFill>
                  <a:srgbClr val="9CDCFE"/>
                </a:solidFill>
                <a:highlight>
                  <a:schemeClr val="lt1"/>
                </a:highlight>
                <a:latin typeface="Consolas"/>
                <a:ea typeface="Consolas"/>
                <a:cs typeface="Consolas"/>
                <a:sym typeface="Consolas"/>
              </a:rPr>
              <a:t>entityDboModel</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   </a:t>
            </a:r>
            <a:r>
              <a:rPr lang="ru-RU" sz="1800">
                <a:solidFill>
                  <a:srgbClr val="569CD6"/>
                </a:solidFill>
                <a:highlight>
                  <a:schemeClr val="lt1"/>
                </a:highlight>
                <a:latin typeface="Consolas"/>
                <a:ea typeface="Consolas"/>
                <a:cs typeface="Consolas"/>
                <a:sym typeface="Consolas"/>
              </a:rPr>
              <a:t>return</a:t>
            </a:r>
            <a:r>
              <a:rPr lang="ru-RU" sz="1800">
                <a:solidFill>
                  <a:srgbClr val="DCDCDC"/>
                </a:solidFill>
                <a:highlight>
                  <a:schemeClr val="lt1"/>
                </a:highlight>
                <a:latin typeface="Consolas"/>
                <a:ea typeface="Consolas"/>
                <a:cs typeface="Consolas"/>
                <a:sym typeface="Consolas"/>
              </a:rPr>
              <a:t>;</a:t>
            </a:r>
            <a:endParaRPr sz="1800">
              <a:solidFill>
                <a:srgbClr val="DCDCDC"/>
              </a:solidFill>
              <a:highlight>
                <a:schemeClr val="lt1"/>
              </a:highlight>
              <a:latin typeface="Consolas"/>
              <a:ea typeface="Consolas"/>
              <a:cs typeface="Consolas"/>
              <a:sym typeface="Consolas"/>
            </a:endParaRPr>
          </a:p>
          <a:p>
            <a:pPr marL="0" lvl="0" indent="0" algn="l" rtl="0">
              <a:spcBef>
                <a:spcPts val="0"/>
              </a:spcBef>
              <a:spcAft>
                <a:spcPts val="0"/>
              </a:spcAft>
              <a:buNone/>
            </a:pPr>
            <a:r>
              <a:rPr lang="ru-RU" sz="1800">
                <a:solidFill>
                  <a:srgbClr val="DCDCDC"/>
                </a:solidFill>
                <a:highlight>
                  <a:schemeClr val="lt1"/>
                </a:highlight>
                <a:latin typeface="Consolas"/>
                <a:ea typeface="Consolas"/>
                <a:cs typeface="Consolas"/>
                <a:sym typeface="Consolas"/>
              </a:rPr>
              <a:t>}</a:t>
            </a:r>
            <a:endParaRPr sz="1800">
              <a:solidFill>
                <a:schemeClr val="dk1"/>
              </a:solidFill>
              <a:highlight>
                <a:schemeClr val="lt1"/>
              </a:highlight>
              <a:latin typeface="Montserrat"/>
              <a:ea typeface="Montserrat"/>
              <a:cs typeface="Montserrat"/>
              <a:sym typeface="Montserrat"/>
            </a:endParaRPr>
          </a:p>
        </p:txBody>
      </p:sp>
      <p:sp>
        <p:nvSpPr>
          <p:cNvPr id="767" name="Google Shape;767;p100"/>
          <p:cNvSpPr txBox="1"/>
          <p:nvPr/>
        </p:nvSpPr>
        <p:spPr>
          <a:xfrm>
            <a:off x="9399250" y="4598075"/>
            <a:ext cx="1324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Mapper</a:t>
            </a:r>
            <a:endParaRPr sz="2000">
              <a:solidFill>
                <a:schemeClr val="dk1"/>
              </a:solidFill>
              <a:latin typeface="Montserrat"/>
              <a:ea typeface="Montserrat"/>
              <a:cs typeface="Montserrat"/>
              <a:sym typeface="Montserrat"/>
            </a:endParaRPr>
          </a:p>
        </p:txBody>
      </p:sp>
      <p:cxnSp>
        <p:nvCxnSpPr>
          <p:cNvPr id="768" name="Google Shape;768;p100"/>
          <p:cNvCxnSpPr/>
          <p:nvPr/>
        </p:nvCxnSpPr>
        <p:spPr>
          <a:xfrm rot="10800000">
            <a:off x="7769800" y="4843625"/>
            <a:ext cx="1539300" cy="0"/>
          </a:xfrm>
          <a:prstGeom prst="straightConnector1">
            <a:avLst/>
          </a:prstGeom>
          <a:noFill/>
          <a:ln w="38100" cap="flat" cmpd="sng">
            <a:solidFill>
              <a:schemeClr val="dk2"/>
            </a:solidFill>
            <a:prstDash val="solid"/>
            <a:round/>
            <a:headEnd type="none" w="med" len="med"/>
            <a:tailEnd type="triangle" w="med" len="med"/>
          </a:ln>
        </p:spPr>
      </p:cxnSp>
      <p:sp>
        <p:nvSpPr>
          <p:cNvPr id="769" name="Google Shape;769;p100"/>
          <p:cNvSpPr txBox="1"/>
          <p:nvPr/>
        </p:nvSpPr>
        <p:spPr>
          <a:xfrm>
            <a:off x="1579000" y="2510825"/>
            <a:ext cx="183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Service layer</a:t>
            </a:r>
            <a:endParaRPr sz="2000">
              <a:solidFill>
                <a:schemeClr val="dk1"/>
              </a:solidFill>
              <a:latin typeface="Montserrat"/>
              <a:ea typeface="Montserrat"/>
              <a:cs typeface="Montserrat"/>
              <a:sym typeface="Montserrat"/>
            </a:endParaRPr>
          </a:p>
        </p:txBody>
      </p:sp>
      <p:cxnSp>
        <p:nvCxnSpPr>
          <p:cNvPr id="770" name="Google Shape;770;p100"/>
          <p:cNvCxnSpPr/>
          <p:nvPr/>
        </p:nvCxnSpPr>
        <p:spPr>
          <a:xfrm>
            <a:off x="2494900" y="3003425"/>
            <a:ext cx="6600" cy="591300"/>
          </a:xfrm>
          <a:prstGeom prst="straightConnector1">
            <a:avLst/>
          </a:prstGeom>
          <a:noFill/>
          <a:ln w="38100" cap="flat" cmpd="sng">
            <a:solidFill>
              <a:schemeClr val="dk2"/>
            </a:solidFill>
            <a:prstDash val="solid"/>
            <a:round/>
            <a:headEnd type="none" w="med" len="med"/>
            <a:tailEnd type="triangle" w="med" len="med"/>
          </a:ln>
        </p:spPr>
      </p:cxnSp>
      <p:sp>
        <p:nvSpPr>
          <p:cNvPr id="771" name="Google Shape;771;p100"/>
          <p:cNvSpPr txBox="1"/>
          <p:nvPr/>
        </p:nvSpPr>
        <p:spPr>
          <a:xfrm>
            <a:off x="4932500" y="2510825"/>
            <a:ext cx="2982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Anti-corruption layer</a:t>
            </a:r>
            <a:endParaRPr sz="2000">
              <a:solidFill>
                <a:schemeClr val="dk1"/>
              </a:solidFill>
              <a:latin typeface="Montserrat"/>
              <a:ea typeface="Montserrat"/>
              <a:cs typeface="Montserrat"/>
              <a:sym typeface="Montserrat"/>
            </a:endParaRPr>
          </a:p>
        </p:txBody>
      </p:sp>
      <p:cxnSp>
        <p:nvCxnSpPr>
          <p:cNvPr id="772" name="Google Shape;772;p100"/>
          <p:cNvCxnSpPr>
            <a:stCxn id="771" idx="2"/>
          </p:cNvCxnSpPr>
          <p:nvPr/>
        </p:nvCxnSpPr>
        <p:spPr>
          <a:xfrm rot="5400000">
            <a:off x="3682700" y="1527275"/>
            <a:ext cx="1264800" cy="4217100"/>
          </a:xfrm>
          <a:prstGeom prst="bentConnector2">
            <a:avLst/>
          </a:prstGeom>
          <a:noFill/>
          <a:ln w="38100" cap="flat" cmpd="sng">
            <a:solidFill>
              <a:schemeClr val="dk2"/>
            </a:solidFill>
            <a:prstDash val="solid"/>
            <a:round/>
            <a:headEnd type="none" w="med" len="med"/>
            <a:tailEnd type="none" w="med" len="med"/>
          </a:ln>
        </p:spPr>
      </p:cxnSp>
      <p:cxnSp>
        <p:nvCxnSpPr>
          <p:cNvPr id="773" name="Google Shape;773;p100"/>
          <p:cNvCxnSpPr/>
          <p:nvPr/>
        </p:nvCxnSpPr>
        <p:spPr>
          <a:xfrm>
            <a:off x="2216925" y="4268125"/>
            <a:ext cx="10500" cy="393600"/>
          </a:xfrm>
          <a:prstGeom prst="straightConnector1">
            <a:avLst/>
          </a:prstGeom>
          <a:noFill/>
          <a:ln w="38100" cap="flat" cmpd="sng">
            <a:solidFill>
              <a:schemeClr val="dk2"/>
            </a:solidFill>
            <a:prstDash val="solid"/>
            <a:round/>
            <a:headEnd type="none" w="med" len="med"/>
            <a:tailEnd type="triangle" w="med" len="med"/>
          </a:ln>
        </p:spPr>
      </p:cxnSp>
      <p:sp>
        <p:nvSpPr>
          <p:cNvPr id="774" name="Google Shape;774;p100"/>
          <p:cNvSpPr txBox="1"/>
          <p:nvPr/>
        </p:nvSpPr>
        <p:spPr>
          <a:xfrm>
            <a:off x="2216925" y="5926425"/>
            <a:ext cx="3123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a:solidFill>
                  <a:schemeClr val="dk1"/>
                </a:solidFill>
                <a:latin typeface="Montserrat"/>
                <a:ea typeface="Montserrat"/>
                <a:cs typeface="Montserrat"/>
                <a:sym typeface="Montserrat"/>
              </a:rPr>
              <a:t>External Dependency</a:t>
            </a:r>
            <a:endParaRPr sz="2000">
              <a:solidFill>
                <a:schemeClr val="dk1"/>
              </a:solidFill>
              <a:latin typeface="Montserrat"/>
              <a:ea typeface="Montserrat"/>
              <a:cs typeface="Montserrat"/>
              <a:sym typeface="Montserrat"/>
            </a:endParaRPr>
          </a:p>
        </p:txBody>
      </p:sp>
      <p:cxnSp>
        <p:nvCxnSpPr>
          <p:cNvPr id="775" name="Google Shape;775;p100"/>
          <p:cNvCxnSpPr/>
          <p:nvPr/>
        </p:nvCxnSpPr>
        <p:spPr>
          <a:xfrm rot="10800000">
            <a:off x="2703825" y="5366200"/>
            <a:ext cx="0" cy="6216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587375" y="584200"/>
            <a:ext cx="11017200" cy="12240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dk1"/>
              </a:buClr>
              <a:buSzPts val="5000"/>
              <a:buFont typeface="Arial"/>
              <a:buNone/>
            </a:pPr>
            <a:r>
              <a:rPr lang="ru-RU"/>
              <a:t>Codestyle</a:t>
            </a:r>
            <a:endParaRPr>
              <a:latin typeface="Geologica Medium"/>
              <a:ea typeface="Geologica Medium"/>
              <a:cs typeface="Geologica Medium"/>
              <a:sym typeface="Geologica Medium"/>
            </a:endParaRPr>
          </a:p>
        </p:txBody>
      </p:sp>
      <p:pic>
        <p:nvPicPr>
          <p:cNvPr id="343" name="Google Shape;343;p47"/>
          <p:cNvPicPr preferRelativeResize="0"/>
          <p:nvPr/>
        </p:nvPicPr>
        <p:blipFill rotWithShape="1">
          <a:blip r:embed="rId3">
            <a:alphaModFix/>
          </a:blip>
          <a:srcRect/>
          <a:stretch/>
        </p:blipFill>
        <p:spPr>
          <a:xfrm>
            <a:off x="549137" y="2470368"/>
            <a:ext cx="464734" cy="464734"/>
          </a:xfrm>
          <a:prstGeom prst="rect">
            <a:avLst/>
          </a:prstGeom>
          <a:noFill/>
          <a:ln>
            <a:noFill/>
          </a:ln>
        </p:spPr>
      </p:pic>
      <p:pic>
        <p:nvPicPr>
          <p:cNvPr id="344" name="Google Shape;344;p47"/>
          <p:cNvPicPr preferRelativeResize="0"/>
          <p:nvPr/>
        </p:nvPicPr>
        <p:blipFill rotWithShape="1">
          <a:blip r:embed="rId3">
            <a:alphaModFix/>
          </a:blip>
          <a:srcRect/>
          <a:stretch/>
        </p:blipFill>
        <p:spPr>
          <a:xfrm>
            <a:off x="549137" y="3001081"/>
            <a:ext cx="464734" cy="464734"/>
          </a:xfrm>
          <a:prstGeom prst="rect">
            <a:avLst/>
          </a:prstGeom>
          <a:noFill/>
          <a:ln>
            <a:noFill/>
          </a:ln>
        </p:spPr>
      </p:pic>
      <p:pic>
        <p:nvPicPr>
          <p:cNvPr id="345" name="Google Shape;345;p47"/>
          <p:cNvPicPr preferRelativeResize="0"/>
          <p:nvPr/>
        </p:nvPicPr>
        <p:blipFill rotWithShape="1">
          <a:blip r:embed="rId3">
            <a:alphaModFix/>
          </a:blip>
          <a:srcRect/>
          <a:stretch/>
        </p:blipFill>
        <p:spPr>
          <a:xfrm>
            <a:off x="549137" y="3531793"/>
            <a:ext cx="464734" cy="464734"/>
          </a:xfrm>
          <a:prstGeom prst="rect">
            <a:avLst/>
          </a:prstGeom>
          <a:noFill/>
          <a:ln>
            <a:noFill/>
          </a:ln>
        </p:spPr>
      </p:pic>
      <p:pic>
        <p:nvPicPr>
          <p:cNvPr id="346" name="Google Shape;346;p47"/>
          <p:cNvPicPr preferRelativeResize="0"/>
          <p:nvPr/>
        </p:nvPicPr>
        <p:blipFill rotWithShape="1">
          <a:blip r:embed="rId3">
            <a:alphaModFix/>
          </a:blip>
          <a:srcRect/>
          <a:stretch/>
        </p:blipFill>
        <p:spPr>
          <a:xfrm>
            <a:off x="549137" y="4062507"/>
            <a:ext cx="464734" cy="464734"/>
          </a:xfrm>
          <a:prstGeom prst="rect">
            <a:avLst/>
          </a:prstGeom>
          <a:noFill/>
          <a:ln>
            <a:noFill/>
          </a:ln>
        </p:spPr>
      </p:pic>
      <p:pic>
        <p:nvPicPr>
          <p:cNvPr id="347" name="Google Shape;347;p47"/>
          <p:cNvPicPr preferRelativeResize="0"/>
          <p:nvPr/>
        </p:nvPicPr>
        <p:blipFill rotWithShape="1">
          <a:blip r:embed="rId3">
            <a:alphaModFix/>
          </a:blip>
          <a:srcRect/>
          <a:stretch/>
        </p:blipFill>
        <p:spPr>
          <a:xfrm>
            <a:off x="549137" y="4593232"/>
            <a:ext cx="464734" cy="464734"/>
          </a:xfrm>
          <a:prstGeom prst="rect">
            <a:avLst/>
          </a:prstGeom>
          <a:noFill/>
          <a:ln>
            <a:noFill/>
          </a:ln>
        </p:spPr>
      </p:pic>
      <p:pic>
        <p:nvPicPr>
          <p:cNvPr id="348" name="Google Shape;348;p47"/>
          <p:cNvPicPr preferRelativeResize="0"/>
          <p:nvPr/>
        </p:nvPicPr>
        <p:blipFill rotWithShape="1">
          <a:blip r:embed="rId3">
            <a:alphaModFix/>
          </a:blip>
          <a:srcRect/>
          <a:stretch/>
        </p:blipFill>
        <p:spPr>
          <a:xfrm>
            <a:off x="549137" y="5123957"/>
            <a:ext cx="464734" cy="464734"/>
          </a:xfrm>
          <a:prstGeom prst="rect">
            <a:avLst/>
          </a:prstGeom>
          <a:noFill/>
          <a:ln>
            <a:noFill/>
          </a:ln>
        </p:spPr>
      </p:pic>
      <p:sp>
        <p:nvSpPr>
          <p:cNvPr id="349" name="Google Shape;349;p47"/>
          <p:cNvSpPr txBox="1"/>
          <p:nvPr/>
        </p:nvSpPr>
        <p:spPr>
          <a:xfrm>
            <a:off x="1013871" y="2224081"/>
            <a:ext cx="48555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var везде где возможно</a:t>
            </a:r>
            <a:endParaRPr/>
          </a:p>
        </p:txBody>
      </p:sp>
      <p:sp>
        <p:nvSpPr>
          <p:cNvPr id="350" name="Google Shape;350;p47"/>
          <p:cNvSpPr txBox="1"/>
          <p:nvPr/>
        </p:nvSpPr>
        <p:spPr>
          <a:xfrm>
            <a:off x="1013871" y="2754781"/>
            <a:ext cx="63996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Функции и классы с большой буквы</a:t>
            </a:r>
            <a:endParaRPr/>
          </a:p>
        </p:txBody>
      </p:sp>
      <p:sp>
        <p:nvSpPr>
          <p:cNvPr id="351" name="Google Shape;351;p47"/>
          <p:cNvSpPr txBox="1"/>
          <p:nvPr/>
        </p:nvSpPr>
        <p:spPr>
          <a:xfrm>
            <a:off x="1013871" y="3285481"/>
            <a:ext cx="68394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Каждый класс в отдельном файле</a:t>
            </a:r>
            <a:endParaRPr/>
          </a:p>
        </p:txBody>
      </p:sp>
      <p:sp>
        <p:nvSpPr>
          <p:cNvPr id="352" name="Google Shape;352;p47"/>
          <p:cNvSpPr txBox="1"/>
          <p:nvPr/>
        </p:nvSpPr>
        <p:spPr>
          <a:xfrm>
            <a:off x="1013871" y="3816193"/>
            <a:ext cx="91374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Приватные поля, свойства с маленькой буквы</a:t>
            </a:r>
            <a:endParaRPr/>
          </a:p>
        </p:txBody>
      </p:sp>
      <p:sp>
        <p:nvSpPr>
          <p:cNvPr id="353" name="Google Shape;353;p47"/>
          <p:cNvSpPr txBox="1"/>
          <p:nvPr/>
        </p:nvSpPr>
        <p:spPr>
          <a:xfrm>
            <a:off x="1013871" y="4346881"/>
            <a:ext cx="56904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Строка ≤ 100 символов</a:t>
            </a:r>
            <a:endParaRPr/>
          </a:p>
        </p:txBody>
      </p:sp>
      <p:sp>
        <p:nvSpPr>
          <p:cNvPr id="354" name="Google Shape;354;p47"/>
          <p:cNvSpPr txBox="1"/>
          <p:nvPr/>
        </p:nvSpPr>
        <p:spPr>
          <a:xfrm>
            <a:off x="1013871" y="4877593"/>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Функция &lt; экрана</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1"/>
          <p:cNvSpPr txBox="1">
            <a:spLocks noGrp="1"/>
          </p:cNvSpPr>
          <p:nvPr>
            <p:ph type="title"/>
          </p:nvPr>
        </p:nvSpPr>
        <p:spPr>
          <a:xfrm>
            <a:off x="587375" y="584200"/>
            <a:ext cx="9118200" cy="8250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Задача: Chess</a:t>
            </a:r>
            <a:endParaRPr/>
          </a:p>
        </p:txBody>
      </p:sp>
      <p:sp>
        <p:nvSpPr>
          <p:cNvPr id="781" name="Google Shape;781;p101"/>
          <p:cNvSpPr txBox="1"/>
          <p:nvPr/>
        </p:nvSpPr>
        <p:spPr>
          <a:xfrm>
            <a:off x="1425350" y="1724075"/>
            <a:ext cx="6939300" cy="1955700"/>
          </a:xfrm>
          <a:prstGeom prst="rect">
            <a:avLst/>
          </a:prstGeom>
          <a:noFill/>
          <a:ln>
            <a:noFill/>
          </a:ln>
        </p:spPr>
        <p:txBody>
          <a:bodyPr spcFirstLastPara="1" wrap="square" lIns="0" tIns="45700" rIns="91425" bIns="45700" anchor="t" anchorCtr="0">
            <a:noAutofit/>
          </a:bodyPr>
          <a:lstStyle/>
          <a:p>
            <a:pPr marL="0" lvl="0" indent="0" algn="l" rtl="0">
              <a:spcBef>
                <a:spcPts val="1200"/>
              </a:spcBef>
              <a:spcAft>
                <a:spcPts val="0"/>
              </a:spcAft>
              <a:buClr>
                <a:schemeClr val="lt1"/>
              </a:buClr>
              <a:buSzPts val="1100"/>
              <a:buFont typeface="Arial"/>
              <a:buNone/>
            </a:pPr>
            <a:r>
              <a:rPr lang="ru-RU" sz="2000" dirty="0">
                <a:solidFill>
                  <a:srgbClr val="FEFFFE"/>
                </a:solidFill>
                <a:latin typeface="Montserrat"/>
                <a:ea typeface="Montserrat"/>
                <a:cs typeface="Montserrat"/>
                <a:sym typeface="Montserrat"/>
              </a:rPr>
              <a:t>Приведите в порядок класс </a:t>
            </a:r>
            <a:r>
              <a:rPr lang="ru-RU" sz="2000" i="1" dirty="0" err="1">
                <a:solidFill>
                  <a:srgbClr val="FEFFFE"/>
                </a:solidFill>
                <a:latin typeface="Montserrat"/>
                <a:ea typeface="Montserrat"/>
                <a:cs typeface="Montserrat"/>
                <a:sym typeface="Montserrat"/>
              </a:rPr>
              <a:t>ChessProblem.cs</a:t>
            </a:r>
            <a:endParaRPr sz="2000" i="1" dirty="0">
              <a:solidFill>
                <a:srgbClr val="FEFFFE"/>
              </a:solidFill>
              <a:latin typeface="Montserrat"/>
              <a:ea typeface="Montserrat"/>
              <a:cs typeface="Montserrat"/>
              <a:sym typeface="Montserrat"/>
            </a:endParaRPr>
          </a:p>
          <a:p>
            <a:pPr marL="0" lvl="0" indent="0" algn="l" rtl="0">
              <a:spcBef>
                <a:spcPts val="1200"/>
              </a:spcBef>
              <a:spcAft>
                <a:spcPts val="0"/>
              </a:spcAft>
              <a:buClr>
                <a:schemeClr val="lt1"/>
              </a:buClr>
              <a:buSzPts val="1100"/>
              <a:buFont typeface="Arial"/>
              <a:buNone/>
            </a:pPr>
            <a:r>
              <a:rPr lang="ru-RU" sz="2000" dirty="0">
                <a:solidFill>
                  <a:srgbClr val="FEFFFE"/>
                </a:solidFill>
                <a:latin typeface="Montserrat"/>
                <a:ea typeface="Montserrat"/>
                <a:cs typeface="Montserrat"/>
                <a:sym typeface="Montserrat"/>
              </a:rPr>
              <a:t>Если для этого потребуется изменить другие классы проекта — делайте это</a:t>
            </a:r>
            <a:endParaRPr sz="2000" dirty="0">
              <a:solidFill>
                <a:srgbClr val="FEFFFE"/>
              </a:solidFill>
              <a:latin typeface="Montserrat"/>
              <a:ea typeface="Montserrat"/>
              <a:cs typeface="Montserrat"/>
              <a:sym typeface="Montserrat"/>
            </a:endParaRPr>
          </a:p>
          <a:p>
            <a:pPr marL="0" lvl="0" indent="0" algn="l" rtl="0">
              <a:spcBef>
                <a:spcPts val="1200"/>
              </a:spcBef>
              <a:spcAft>
                <a:spcPts val="1200"/>
              </a:spcAft>
              <a:buNone/>
            </a:pPr>
            <a:r>
              <a:rPr lang="ru-RU" sz="2000" dirty="0">
                <a:solidFill>
                  <a:srgbClr val="FEFFFE"/>
                </a:solidFill>
                <a:latin typeface="Montserrat"/>
                <a:ea typeface="Montserrat"/>
                <a:cs typeface="Montserrat"/>
                <a:sym typeface="Montserrat"/>
              </a:rPr>
              <a:t>Проверяйте, что вы ничего не сломали с помощью теста </a:t>
            </a:r>
            <a:r>
              <a:rPr lang="ru-RU" sz="2000" i="1" dirty="0" err="1">
                <a:solidFill>
                  <a:srgbClr val="FEFFFE"/>
                </a:solidFill>
                <a:latin typeface="Montserrat"/>
                <a:ea typeface="Montserrat"/>
                <a:cs typeface="Montserrat"/>
                <a:sym typeface="Montserrat"/>
              </a:rPr>
              <a:t>ChessProblem_Test</a:t>
            </a:r>
            <a:endParaRPr sz="2000" i="1" dirty="0">
              <a:solidFill>
                <a:srgbClr val="FEFFFE"/>
              </a:solidFill>
              <a:latin typeface="Montserrat"/>
              <a:ea typeface="Montserrat"/>
              <a:cs typeface="Montserrat"/>
              <a:sym typeface="Montserrat"/>
            </a:endParaRPr>
          </a:p>
        </p:txBody>
      </p:sp>
      <p:pic>
        <p:nvPicPr>
          <p:cNvPr id="782" name="Google Shape;782;p101"/>
          <p:cNvPicPr preferRelativeResize="0"/>
          <p:nvPr/>
        </p:nvPicPr>
        <p:blipFill rotWithShape="1">
          <a:blip r:embed="rId3">
            <a:alphaModFix/>
          </a:blip>
          <a:srcRect/>
          <a:stretch/>
        </p:blipFill>
        <p:spPr>
          <a:xfrm>
            <a:off x="587368" y="1854402"/>
            <a:ext cx="540000" cy="540000"/>
          </a:xfrm>
          <a:prstGeom prst="rect">
            <a:avLst/>
          </a:prstGeom>
          <a:noFill/>
          <a:ln>
            <a:noFill/>
          </a:ln>
        </p:spPr>
      </p:pic>
      <p:sp>
        <p:nvSpPr>
          <p:cNvPr id="783" name="Google Shape;783;p101"/>
          <p:cNvSpPr txBox="1"/>
          <p:nvPr/>
        </p:nvSpPr>
        <p:spPr>
          <a:xfrm>
            <a:off x="1425350" y="3852162"/>
            <a:ext cx="6567300" cy="825000"/>
          </a:xfrm>
          <a:prstGeom prst="rect">
            <a:avLst/>
          </a:prstGeom>
          <a:noFill/>
          <a:ln>
            <a:noFill/>
          </a:ln>
        </p:spPr>
        <p:txBody>
          <a:bodyPr spcFirstLastPara="1" wrap="square" lIns="0" tIns="45700" rIns="91425" bIns="45700" anchor="t" anchorCtr="0">
            <a:noAutofit/>
          </a:bodyPr>
          <a:lstStyle/>
          <a:p>
            <a:pPr marL="0" lvl="0" indent="0" algn="l" rtl="0">
              <a:spcBef>
                <a:spcPts val="1200"/>
              </a:spcBef>
              <a:spcAft>
                <a:spcPts val="1200"/>
              </a:spcAft>
              <a:buNone/>
            </a:pPr>
            <a:r>
              <a:rPr lang="ru-RU" sz="2000" b="1" dirty="0" err="1">
                <a:solidFill>
                  <a:srgbClr val="FEFFFE"/>
                </a:solidFill>
                <a:latin typeface="Montserrat"/>
                <a:ea typeface="Montserrat"/>
                <a:cs typeface="Montserrat"/>
                <a:sym typeface="Montserrat"/>
              </a:rPr>
              <a:t>Investigation</a:t>
            </a:r>
            <a:r>
              <a:rPr lang="ru-RU" sz="2000" b="1" dirty="0">
                <a:solidFill>
                  <a:srgbClr val="FEFFFE"/>
                </a:solidFill>
                <a:latin typeface="Montserrat"/>
                <a:ea typeface="Montserrat"/>
                <a:cs typeface="Montserrat"/>
                <a:sym typeface="Montserrat"/>
              </a:rPr>
              <a:t> 5 </a:t>
            </a:r>
            <a:r>
              <a:rPr lang="ru-RU" sz="2000" b="1" dirty="0" err="1">
                <a:solidFill>
                  <a:srgbClr val="FEFFFE"/>
                </a:solidFill>
                <a:latin typeface="Montserrat"/>
                <a:ea typeface="Montserrat"/>
                <a:cs typeface="Montserrat"/>
                <a:sym typeface="Montserrat"/>
              </a:rPr>
              <a:t>min</a:t>
            </a:r>
            <a:r>
              <a:rPr lang="ru-RU" sz="2000" dirty="0">
                <a:solidFill>
                  <a:srgbClr val="FEFFFE"/>
                </a:solidFill>
                <a:latin typeface="Montserrat"/>
                <a:ea typeface="Montserrat"/>
                <a:cs typeface="Montserrat"/>
                <a:sym typeface="Montserrat"/>
              </a:rPr>
              <a:t/>
            </a:r>
            <a:br>
              <a:rPr lang="ru-RU" sz="2000" dirty="0">
                <a:solidFill>
                  <a:srgbClr val="FEFFFE"/>
                </a:solidFill>
                <a:latin typeface="Montserrat"/>
                <a:ea typeface="Montserrat"/>
                <a:cs typeface="Montserrat"/>
                <a:sym typeface="Montserrat"/>
              </a:rPr>
            </a:br>
            <a:r>
              <a:rPr lang="ru-RU" sz="2000" dirty="0">
                <a:solidFill>
                  <a:srgbClr val="FEFFFE"/>
                </a:solidFill>
                <a:latin typeface="Montserrat"/>
                <a:ea typeface="Montserrat"/>
                <a:cs typeface="Montserrat"/>
                <a:sym typeface="Montserrat"/>
              </a:rPr>
              <a:t>Первые 5 минут можно только исследовать код</a:t>
            </a:r>
            <a:endParaRPr sz="2000" dirty="0">
              <a:solidFill>
                <a:srgbClr val="FEFFFE"/>
              </a:solidFill>
              <a:latin typeface="Montserrat"/>
              <a:ea typeface="Montserrat"/>
              <a:cs typeface="Montserrat"/>
              <a:sym typeface="Montserrat"/>
            </a:endParaRPr>
          </a:p>
        </p:txBody>
      </p:sp>
      <p:sp>
        <p:nvSpPr>
          <p:cNvPr id="784" name="Google Shape;784;p101"/>
          <p:cNvSpPr txBox="1"/>
          <p:nvPr/>
        </p:nvSpPr>
        <p:spPr>
          <a:xfrm>
            <a:off x="1425350" y="4851437"/>
            <a:ext cx="6567300" cy="1031700"/>
          </a:xfrm>
          <a:prstGeom prst="rect">
            <a:avLst/>
          </a:prstGeom>
          <a:noFill/>
          <a:ln>
            <a:noFill/>
          </a:ln>
        </p:spPr>
        <p:txBody>
          <a:bodyPr spcFirstLastPara="1" wrap="square" lIns="0" tIns="45700" rIns="91425" bIns="45700" anchor="t" anchorCtr="0">
            <a:noAutofit/>
          </a:bodyPr>
          <a:lstStyle/>
          <a:p>
            <a:pPr marL="0" lvl="0" indent="0" algn="l" rtl="0">
              <a:spcBef>
                <a:spcPts val="1200"/>
              </a:spcBef>
              <a:spcAft>
                <a:spcPts val="0"/>
              </a:spcAft>
              <a:buNone/>
            </a:pPr>
            <a:r>
              <a:rPr lang="ru-RU" sz="2000" b="1" dirty="0" err="1">
                <a:solidFill>
                  <a:srgbClr val="FEFFFE"/>
                </a:solidFill>
                <a:latin typeface="Montserrat"/>
                <a:ea typeface="Montserrat"/>
                <a:cs typeface="Montserrat"/>
                <a:sym typeface="Montserrat"/>
              </a:rPr>
              <a:t>Pair</a:t>
            </a:r>
            <a:r>
              <a:rPr lang="ru-RU" sz="2000" b="1" dirty="0">
                <a:solidFill>
                  <a:srgbClr val="FEFFFE"/>
                </a:solidFill>
                <a:latin typeface="Montserrat"/>
                <a:ea typeface="Montserrat"/>
                <a:cs typeface="Montserrat"/>
                <a:sym typeface="Montserrat"/>
              </a:rPr>
              <a:t> </a:t>
            </a:r>
            <a:r>
              <a:rPr lang="ru-RU" sz="2000" b="1" dirty="0" err="1">
                <a:solidFill>
                  <a:srgbClr val="FEFFFE"/>
                </a:solidFill>
                <a:latin typeface="Montserrat"/>
                <a:ea typeface="Montserrat"/>
                <a:cs typeface="Montserrat"/>
                <a:sym typeface="Montserrat"/>
              </a:rPr>
              <a:t>Ping</a:t>
            </a:r>
            <a:r>
              <a:rPr lang="ru-RU" sz="2000" b="1" dirty="0">
                <a:solidFill>
                  <a:srgbClr val="FEFFFE"/>
                </a:solidFill>
                <a:latin typeface="Montserrat"/>
                <a:ea typeface="Montserrat"/>
                <a:cs typeface="Montserrat"/>
                <a:sym typeface="Montserrat"/>
              </a:rPr>
              <a:t> </a:t>
            </a:r>
            <a:r>
              <a:rPr lang="ru-RU" sz="2000" b="1" dirty="0" err="1">
                <a:solidFill>
                  <a:srgbClr val="FEFFFE"/>
                </a:solidFill>
                <a:latin typeface="Montserrat"/>
                <a:ea typeface="Montserrat"/>
                <a:cs typeface="Montserrat"/>
                <a:sym typeface="Montserrat"/>
              </a:rPr>
              <a:t>Pong</a:t>
            </a:r>
            <a:r>
              <a:rPr lang="ru-RU" sz="2000" b="1" dirty="0">
                <a:solidFill>
                  <a:srgbClr val="FEFFFE"/>
                </a:solidFill>
                <a:latin typeface="Montserrat"/>
                <a:ea typeface="Montserrat"/>
                <a:cs typeface="Montserrat"/>
                <a:sym typeface="Montserrat"/>
              </a:rPr>
              <a:t/>
            </a:r>
            <a:br>
              <a:rPr lang="ru-RU" sz="2000" b="1" dirty="0">
                <a:solidFill>
                  <a:srgbClr val="FEFFFE"/>
                </a:solidFill>
                <a:latin typeface="Montserrat"/>
                <a:ea typeface="Montserrat"/>
                <a:cs typeface="Montserrat"/>
                <a:sym typeface="Montserrat"/>
              </a:rPr>
            </a:br>
            <a:r>
              <a:rPr lang="ru-RU" sz="2000" dirty="0">
                <a:solidFill>
                  <a:srgbClr val="FEFFFE"/>
                </a:solidFill>
                <a:latin typeface="Montserrat"/>
                <a:ea typeface="Montserrat"/>
                <a:cs typeface="Montserrat"/>
                <a:sym typeface="Montserrat"/>
              </a:rPr>
              <a:t>После каждого законченного изменения меняется </a:t>
            </a:r>
            <a:r>
              <a:rPr lang="ru-RU" sz="2000" dirty="0" err="1">
                <a:solidFill>
                  <a:srgbClr val="FEFFFE"/>
                </a:solidFill>
                <a:latin typeface="Montserrat"/>
                <a:ea typeface="Montserrat"/>
                <a:cs typeface="Montserrat"/>
                <a:sym typeface="Montserrat"/>
              </a:rPr>
              <a:t>driver</a:t>
            </a:r>
            <a:endParaRPr sz="2000" dirty="0">
              <a:solidFill>
                <a:srgbClr val="FEFFFE"/>
              </a:solidFill>
              <a:latin typeface="Montserrat"/>
              <a:ea typeface="Montserrat"/>
              <a:cs typeface="Montserrat"/>
              <a:sym typeface="Montserrat"/>
            </a:endParaRPr>
          </a:p>
          <a:p>
            <a:pPr marL="0" lvl="0" indent="0" algn="l" rtl="0">
              <a:spcBef>
                <a:spcPts val="1200"/>
              </a:spcBef>
              <a:spcAft>
                <a:spcPts val="0"/>
              </a:spcAft>
              <a:buNone/>
            </a:pPr>
            <a:endParaRPr sz="2000" b="1" dirty="0">
              <a:solidFill>
                <a:srgbClr val="FEFFFE"/>
              </a:solidFill>
              <a:latin typeface="Montserrat"/>
              <a:ea typeface="Montserrat"/>
              <a:cs typeface="Montserrat"/>
              <a:sym typeface="Montserrat"/>
            </a:endParaRPr>
          </a:p>
          <a:p>
            <a:pPr marL="0" lvl="0" indent="0" algn="l" rtl="0">
              <a:spcBef>
                <a:spcPts val="1200"/>
              </a:spcBef>
              <a:spcAft>
                <a:spcPts val="1200"/>
              </a:spcAft>
              <a:buNone/>
            </a:pPr>
            <a:endParaRPr sz="2000" b="1" dirty="0">
              <a:solidFill>
                <a:srgbClr val="FEFFFE"/>
              </a:solidFill>
              <a:latin typeface="Montserrat"/>
              <a:ea typeface="Montserrat"/>
              <a:cs typeface="Montserrat"/>
              <a:sym typeface="Montserrat"/>
            </a:endParaRPr>
          </a:p>
        </p:txBody>
      </p:sp>
      <p:pic>
        <p:nvPicPr>
          <p:cNvPr id="785" name="Google Shape;785;p101"/>
          <p:cNvPicPr preferRelativeResize="0"/>
          <p:nvPr/>
        </p:nvPicPr>
        <p:blipFill rotWithShape="1">
          <a:blip r:embed="rId4">
            <a:alphaModFix/>
          </a:blip>
          <a:srcRect/>
          <a:stretch/>
        </p:blipFill>
        <p:spPr>
          <a:xfrm>
            <a:off x="587378" y="5004194"/>
            <a:ext cx="540000" cy="540000"/>
          </a:xfrm>
          <a:prstGeom prst="rect">
            <a:avLst/>
          </a:prstGeom>
          <a:noFill/>
          <a:ln>
            <a:noFill/>
          </a:ln>
        </p:spPr>
      </p:pic>
      <p:pic>
        <p:nvPicPr>
          <p:cNvPr id="786" name="Google Shape;786;p101"/>
          <p:cNvPicPr preferRelativeResize="0"/>
          <p:nvPr/>
        </p:nvPicPr>
        <p:blipFill rotWithShape="1">
          <a:blip r:embed="rId5">
            <a:alphaModFix/>
          </a:blip>
          <a:srcRect/>
          <a:stretch/>
        </p:blipFill>
        <p:spPr>
          <a:xfrm>
            <a:off x="587386" y="3994662"/>
            <a:ext cx="540000" cy="540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2"/>
          <p:cNvSpPr txBox="1">
            <a:spLocks noGrp="1"/>
          </p:cNvSpPr>
          <p:nvPr>
            <p:ph type="title"/>
          </p:nvPr>
        </p:nvSpPr>
        <p:spPr>
          <a:xfrm>
            <a:off x="587375" y="584200"/>
            <a:ext cx="11017200" cy="125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6000"/>
              <a:buFont typeface="Arial"/>
              <a:buNone/>
            </a:pPr>
            <a:r>
              <a:rPr lang="ru-RU"/>
              <a:t>Какие маркеры заметили?</a:t>
            </a:r>
            <a:endParaRPr/>
          </a:p>
        </p:txBody>
      </p:sp>
      <p:sp>
        <p:nvSpPr>
          <p:cNvPr id="792" name="Google Shape;792;p102"/>
          <p:cNvSpPr txBox="1">
            <a:spLocks noGrp="1"/>
          </p:cNvSpPr>
          <p:nvPr>
            <p:ph type="subTitle" idx="1"/>
          </p:nvPr>
        </p:nvSpPr>
        <p:spPr>
          <a:xfrm>
            <a:off x="853982" y="3606068"/>
            <a:ext cx="2893500" cy="1792200"/>
          </a:xfrm>
          <a:prstGeom prst="rect">
            <a:avLst/>
          </a:prstGeom>
          <a:noFill/>
          <a:ln>
            <a:noFill/>
          </a:ln>
        </p:spPr>
        <p:txBody>
          <a:bodyPr spcFirstLastPara="1" wrap="square" lIns="0" tIns="45700" rIns="91425" bIns="45700" anchor="t" anchorCtr="0">
            <a:noAutofit/>
          </a:bodyPr>
          <a:lstStyle/>
          <a:p>
            <a:pPr marL="457200" lvl="0" indent="-330200" algn="l" rtl="0">
              <a:lnSpc>
                <a:spcPct val="115000"/>
              </a:lnSpc>
              <a:spcBef>
                <a:spcPts val="0"/>
              </a:spcBef>
              <a:spcAft>
                <a:spcPts val="0"/>
              </a:spcAft>
              <a:buSzPts val="1600"/>
              <a:buChar char="➔"/>
            </a:pPr>
            <a:r>
              <a:rPr lang="ru-RU"/>
              <a:t>Нарушение SRP</a:t>
            </a:r>
            <a:endParaRPr/>
          </a:p>
          <a:p>
            <a:pPr marL="457200" lvl="0" indent="-330200" algn="l" rtl="0">
              <a:lnSpc>
                <a:spcPct val="115000"/>
              </a:lnSpc>
              <a:spcBef>
                <a:spcPts val="0"/>
              </a:spcBef>
              <a:spcAft>
                <a:spcPts val="0"/>
              </a:spcAft>
              <a:buSzPts val="1600"/>
              <a:buChar char="➔"/>
            </a:pPr>
            <a:r>
              <a:rPr lang="ru-RU"/>
              <a:t>Слишком длинный метод / класс</a:t>
            </a:r>
            <a:endParaRPr/>
          </a:p>
          <a:p>
            <a:pPr marL="457200" lvl="0" indent="-330200" algn="l" rtl="0">
              <a:lnSpc>
                <a:spcPct val="115000"/>
              </a:lnSpc>
              <a:spcBef>
                <a:spcPts val="0"/>
              </a:spcBef>
              <a:spcAft>
                <a:spcPts val="0"/>
              </a:spcAft>
              <a:buSzPts val="1600"/>
              <a:buChar char="➔"/>
            </a:pPr>
            <a:r>
              <a:rPr lang="ru-RU"/>
              <a:t>Слишком общее / сложное название метода</a:t>
            </a:r>
            <a:endParaRPr/>
          </a:p>
          <a:p>
            <a:pPr marL="0" lvl="0" indent="0" algn="l" rtl="0">
              <a:spcBef>
                <a:spcPts val="0"/>
              </a:spcBef>
              <a:spcAft>
                <a:spcPts val="0"/>
              </a:spcAft>
              <a:buClr>
                <a:schemeClr val="lt1"/>
              </a:buClr>
              <a:buSzPts val="1100"/>
              <a:buFont typeface="Arial"/>
              <a:buNone/>
            </a:pPr>
            <a:endParaRPr/>
          </a:p>
          <a:p>
            <a:pPr marL="0" lvl="0" indent="0" algn="l" rtl="0">
              <a:lnSpc>
                <a:spcPct val="100000"/>
              </a:lnSpc>
              <a:spcBef>
                <a:spcPts val="0"/>
              </a:spcBef>
              <a:spcAft>
                <a:spcPts val="0"/>
              </a:spcAft>
              <a:buClr>
                <a:schemeClr val="dk1"/>
              </a:buClr>
              <a:buSzPts val="1600"/>
              <a:buNone/>
            </a:pPr>
            <a:endParaRPr/>
          </a:p>
        </p:txBody>
      </p:sp>
      <p:sp>
        <p:nvSpPr>
          <p:cNvPr id="793" name="Google Shape;793;p102"/>
          <p:cNvSpPr txBox="1">
            <a:spLocks noGrp="1"/>
          </p:cNvSpPr>
          <p:nvPr>
            <p:ph type="body" idx="5"/>
          </p:nvPr>
        </p:nvSpPr>
        <p:spPr>
          <a:xfrm>
            <a:off x="4649508" y="3604386"/>
            <a:ext cx="2868000" cy="1793700"/>
          </a:xfrm>
          <a:prstGeom prst="rect">
            <a:avLst/>
          </a:prstGeom>
          <a:noFill/>
          <a:ln>
            <a:noFill/>
          </a:ln>
        </p:spPr>
        <p:txBody>
          <a:bodyPr spcFirstLastPara="1" wrap="square" lIns="0" tIns="45700" rIns="91425" bIns="45700" anchor="t" anchorCtr="0">
            <a:noAutofit/>
          </a:bodyPr>
          <a:lstStyle/>
          <a:p>
            <a:pPr marL="457200" lvl="0" indent="-330200" algn="l" rtl="0">
              <a:lnSpc>
                <a:spcPct val="115000"/>
              </a:lnSpc>
              <a:spcBef>
                <a:spcPts val="0"/>
              </a:spcBef>
              <a:spcAft>
                <a:spcPts val="0"/>
              </a:spcAft>
              <a:buSzPts val="1600"/>
              <a:buChar char="➔"/>
            </a:pPr>
            <a:r>
              <a:rPr lang="ru-RU"/>
              <a:t>Переиспользуемость</a:t>
            </a:r>
            <a:endParaRPr/>
          </a:p>
          <a:p>
            <a:pPr marL="457200" lvl="0" indent="-330200" algn="l" rtl="0">
              <a:lnSpc>
                <a:spcPct val="115000"/>
              </a:lnSpc>
              <a:spcBef>
                <a:spcPts val="0"/>
              </a:spcBef>
              <a:spcAft>
                <a:spcPts val="0"/>
              </a:spcAft>
              <a:buSzPts val="1600"/>
              <a:buChar char="➔"/>
            </a:pPr>
            <a:r>
              <a:rPr lang="ru-RU"/>
              <a:t>Не самоценно</a:t>
            </a:r>
            <a:endParaRPr/>
          </a:p>
          <a:p>
            <a:pPr marL="0" lvl="0" indent="0" algn="l" rtl="0">
              <a:spcBef>
                <a:spcPts val="0"/>
              </a:spcBef>
              <a:spcAft>
                <a:spcPts val="0"/>
              </a:spcAft>
              <a:buClr>
                <a:schemeClr val="lt1"/>
              </a:buClr>
              <a:buSzPts val="1100"/>
              <a:buFont typeface="Arial"/>
              <a:buNone/>
            </a:pPr>
            <a:endParaRPr/>
          </a:p>
          <a:p>
            <a:pPr marL="0" lvl="0" indent="0" algn="l" rtl="0">
              <a:lnSpc>
                <a:spcPct val="100000"/>
              </a:lnSpc>
              <a:spcBef>
                <a:spcPts val="0"/>
              </a:spcBef>
              <a:spcAft>
                <a:spcPts val="0"/>
              </a:spcAft>
              <a:buClr>
                <a:schemeClr val="dk1"/>
              </a:buClr>
              <a:buSzPts val="1600"/>
              <a:buNone/>
            </a:pPr>
            <a:endParaRPr/>
          </a:p>
        </p:txBody>
      </p:sp>
      <p:sp>
        <p:nvSpPr>
          <p:cNvPr id="794" name="Google Shape;794;p102"/>
          <p:cNvSpPr txBox="1">
            <a:spLocks noGrp="1"/>
          </p:cNvSpPr>
          <p:nvPr>
            <p:ph type="body" idx="6"/>
          </p:nvPr>
        </p:nvSpPr>
        <p:spPr>
          <a:xfrm>
            <a:off x="8419534" y="3604386"/>
            <a:ext cx="2868000" cy="1793700"/>
          </a:xfrm>
          <a:prstGeom prst="rect">
            <a:avLst/>
          </a:prstGeom>
          <a:noFill/>
          <a:ln>
            <a:noFill/>
          </a:ln>
        </p:spPr>
        <p:txBody>
          <a:bodyPr spcFirstLastPara="1" wrap="square" lIns="0" tIns="45700" rIns="91425" bIns="45700" anchor="t" anchorCtr="0">
            <a:noAutofit/>
          </a:bodyPr>
          <a:lstStyle/>
          <a:p>
            <a:pPr marL="457200" lvl="0" indent="-330200" algn="l" rtl="0">
              <a:lnSpc>
                <a:spcPct val="115000"/>
              </a:lnSpc>
              <a:spcBef>
                <a:spcPts val="0"/>
              </a:spcBef>
              <a:spcAft>
                <a:spcPts val="0"/>
              </a:spcAft>
              <a:buSzPts val="1600"/>
              <a:buChar char="➔"/>
            </a:pPr>
            <a:r>
              <a:rPr lang="ru-RU"/>
              <a:t>Скрытый поток данных</a:t>
            </a:r>
            <a:endParaRPr/>
          </a:p>
          <a:p>
            <a:pPr marL="457200" lvl="0" indent="-330200" algn="l" rtl="0">
              <a:lnSpc>
                <a:spcPct val="115000"/>
              </a:lnSpc>
              <a:spcBef>
                <a:spcPts val="0"/>
              </a:spcBef>
              <a:spcAft>
                <a:spcPts val="0"/>
              </a:spcAft>
              <a:buSzPts val="1600"/>
              <a:buChar char="➔"/>
            </a:pPr>
            <a:r>
              <a:rPr lang="ru-RU"/>
              <a:t>Я так не объясняю</a:t>
            </a:r>
            <a:endParaRPr/>
          </a:p>
          <a:p>
            <a:pPr marL="457200" lvl="0" indent="-330200" algn="l" rtl="0">
              <a:lnSpc>
                <a:spcPct val="115000"/>
              </a:lnSpc>
              <a:spcBef>
                <a:spcPts val="0"/>
              </a:spcBef>
              <a:spcAft>
                <a:spcPts val="0"/>
              </a:spcAft>
              <a:buSzPts val="1600"/>
              <a:buChar char="➔"/>
            </a:pPr>
            <a:r>
              <a:rPr lang="ru-RU"/>
              <a:t>Чрезмерная навигация по коду</a:t>
            </a:r>
            <a:endParaRPr/>
          </a:p>
        </p:txBody>
      </p:sp>
      <p:sp>
        <p:nvSpPr>
          <p:cNvPr id="795" name="Google Shape;795;p102"/>
          <p:cNvSpPr txBox="1">
            <a:spLocks noGrp="1"/>
          </p:cNvSpPr>
          <p:nvPr>
            <p:ph type="body" idx="7"/>
          </p:nvPr>
        </p:nvSpPr>
        <p:spPr>
          <a:xfrm>
            <a:off x="853982" y="2877831"/>
            <a:ext cx="2868000" cy="487500"/>
          </a:xfrm>
          <a:prstGeom prst="rect">
            <a:avLst/>
          </a:prstGeom>
          <a:noFill/>
          <a:ln>
            <a:noFill/>
          </a:ln>
        </p:spPr>
        <p:txBody>
          <a:bodyPr spcFirstLastPara="1" wrap="square" lIns="0" tIns="45700" rIns="91425" bIns="45700" anchor="t" anchorCtr="0">
            <a:noAutofit/>
          </a:bodyPr>
          <a:lstStyle/>
          <a:p>
            <a:pPr marL="9525" lvl="0" indent="-9525" algn="l" rtl="0">
              <a:spcBef>
                <a:spcPts val="0"/>
              </a:spcBef>
              <a:spcAft>
                <a:spcPts val="0"/>
              </a:spcAft>
              <a:buSzPts val="1100"/>
              <a:buNone/>
            </a:pPr>
            <a:r>
              <a:rPr lang="ru-RU"/>
              <a:t>Decomposition</a:t>
            </a:r>
            <a:endParaRPr/>
          </a:p>
        </p:txBody>
      </p:sp>
      <p:sp>
        <p:nvSpPr>
          <p:cNvPr id="796" name="Google Shape;796;p102"/>
          <p:cNvSpPr txBox="1">
            <a:spLocks noGrp="1"/>
          </p:cNvSpPr>
          <p:nvPr>
            <p:ph type="body" idx="8"/>
          </p:nvPr>
        </p:nvSpPr>
        <p:spPr>
          <a:xfrm>
            <a:off x="4649509" y="2877831"/>
            <a:ext cx="2868000" cy="487500"/>
          </a:xfrm>
          <a:prstGeom prst="rect">
            <a:avLst/>
          </a:prstGeom>
          <a:noFill/>
          <a:ln>
            <a:noFill/>
          </a:ln>
        </p:spPr>
        <p:txBody>
          <a:bodyPr spcFirstLastPara="1" wrap="square" lIns="0" tIns="45700" rIns="91425" bIns="45700" anchor="t" anchorCtr="0">
            <a:noAutofit/>
          </a:bodyPr>
          <a:lstStyle/>
          <a:p>
            <a:pPr marL="9525" lvl="0" indent="-9525" algn="l" rtl="0">
              <a:lnSpc>
                <a:spcPct val="100000"/>
              </a:lnSpc>
              <a:spcBef>
                <a:spcPts val="0"/>
              </a:spcBef>
              <a:spcAft>
                <a:spcPts val="0"/>
              </a:spcAft>
              <a:buSzPts val="1600"/>
              <a:buNone/>
            </a:pPr>
            <a:r>
              <a:rPr lang="ru-RU"/>
              <a:t>Composability</a:t>
            </a:r>
            <a:endParaRPr/>
          </a:p>
        </p:txBody>
      </p:sp>
      <p:sp>
        <p:nvSpPr>
          <p:cNvPr id="797" name="Google Shape;797;p102"/>
          <p:cNvSpPr txBox="1">
            <a:spLocks noGrp="1"/>
          </p:cNvSpPr>
          <p:nvPr>
            <p:ph type="body" idx="9"/>
          </p:nvPr>
        </p:nvSpPr>
        <p:spPr>
          <a:xfrm>
            <a:off x="8419535" y="2877831"/>
            <a:ext cx="2868000" cy="487500"/>
          </a:xfrm>
          <a:prstGeom prst="rect">
            <a:avLst/>
          </a:prstGeom>
          <a:noFill/>
          <a:ln>
            <a:noFill/>
          </a:ln>
        </p:spPr>
        <p:txBody>
          <a:bodyPr spcFirstLastPara="1" wrap="square" lIns="0" tIns="45700" rIns="91425" bIns="45700" anchor="t" anchorCtr="0">
            <a:noAutofit/>
          </a:bodyPr>
          <a:lstStyle/>
          <a:p>
            <a:pPr marL="9525" lvl="0" indent="-9525" algn="l" rtl="0">
              <a:lnSpc>
                <a:spcPct val="100000"/>
              </a:lnSpc>
              <a:spcBef>
                <a:spcPts val="0"/>
              </a:spcBef>
              <a:spcAft>
                <a:spcPts val="0"/>
              </a:spcAft>
              <a:buSzPts val="1600"/>
              <a:buNone/>
            </a:pPr>
            <a:r>
              <a:rPr lang="ru-RU"/>
              <a:t>Readability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3"/>
          <p:cNvSpPr txBox="1">
            <a:spLocks noGrp="1"/>
          </p:cNvSpPr>
          <p:nvPr>
            <p:ph type="title"/>
          </p:nvPr>
        </p:nvSpPr>
        <p:spPr>
          <a:xfrm>
            <a:off x="587375" y="584200"/>
            <a:ext cx="11017200" cy="906600"/>
          </a:xfrm>
          <a:prstGeom prst="rect">
            <a:avLst/>
          </a:prstGeom>
          <a:noFill/>
          <a:ln>
            <a:noFill/>
          </a:ln>
        </p:spPr>
        <p:txBody>
          <a:bodyPr spcFirstLastPara="1" wrap="square" lIns="0" tIns="45700" rIns="91425" bIns="45700" anchor="t" anchorCtr="0">
            <a:noAutofit/>
          </a:bodyPr>
          <a:lstStyle/>
          <a:p>
            <a:pPr marL="0" lvl="0" indent="0" algn="l" rtl="0">
              <a:spcBef>
                <a:spcPts val="0"/>
              </a:spcBef>
              <a:spcAft>
                <a:spcPts val="0"/>
              </a:spcAft>
              <a:buClr>
                <a:schemeClr val="lt1"/>
              </a:buClr>
              <a:buSzPts val="6000"/>
              <a:buFont typeface="Arial"/>
              <a:buNone/>
            </a:pPr>
            <a:r>
              <a:rPr lang="ru-RU"/>
              <a:t>Разбор задачи: Chess</a:t>
            </a:r>
            <a:endParaRPr>
              <a:latin typeface="Geologica Medium"/>
              <a:ea typeface="Geologica Medium"/>
              <a:cs typeface="Geologica Medium"/>
              <a:sym typeface="Geologica Medium"/>
            </a:endParaRPr>
          </a:p>
        </p:txBody>
      </p:sp>
      <p:pic>
        <p:nvPicPr>
          <p:cNvPr id="803" name="Google Shape;803;p103"/>
          <p:cNvPicPr preferRelativeResize="0"/>
          <p:nvPr/>
        </p:nvPicPr>
        <p:blipFill rotWithShape="1">
          <a:blip r:embed="rId3">
            <a:alphaModFix/>
          </a:blip>
          <a:srcRect/>
          <a:stretch/>
        </p:blipFill>
        <p:spPr>
          <a:xfrm>
            <a:off x="549137" y="2470368"/>
            <a:ext cx="464734" cy="464734"/>
          </a:xfrm>
          <a:prstGeom prst="rect">
            <a:avLst/>
          </a:prstGeom>
          <a:noFill/>
          <a:ln>
            <a:noFill/>
          </a:ln>
        </p:spPr>
      </p:pic>
      <p:pic>
        <p:nvPicPr>
          <p:cNvPr id="804" name="Google Shape;804;p103"/>
          <p:cNvPicPr preferRelativeResize="0"/>
          <p:nvPr/>
        </p:nvPicPr>
        <p:blipFill rotWithShape="1">
          <a:blip r:embed="rId3">
            <a:alphaModFix/>
          </a:blip>
          <a:srcRect/>
          <a:stretch/>
        </p:blipFill>
        <p:spPr>
          <a:xfrm>
            <a:off x="549137" y="3001081"/>
            <a:ext cx="464734" cy="464734"/>
          </a:xfrm>
          <a:prstGeom prst="rect">
            <a:avLst/>
          </a:prstGeom>
          <a:noFill/>
          <a:ln>
            <a:noFill/>
          </a:ln>
        </p:spPr>
      </p:pic>
      <p:pic>
        <p:nvPicPr>
          <p:cNvPr id="805" name="Google Shape;805;p103"/>
          <p:cNvPicPr preferRelativeResize="0"/>
          <p:nvPr/>
        </p:nvPicPr>
        <p:blipFill rotWithShape="1">
          <a:blip r:embed="rId3">
            <a:alphaModFix/>
          </a:blip>
          <a:srcRect/>
          <a:stretch/>
        </p:blipFill>
        <p:spPr>
          <a:xfrm>
            <a:off x="549137" y="3531793"/>
            <a:ext cx="464734" cy="464734"/>
          </a:xfrm>
          <a:prstGeom prst="rect">
            <a:avLst/>
          </a:prstGeom>
          <a:noFill/>
          <a:ln>
            <a:noFill/>
          </a:ln>
        </p:spPr>
      </p:pic>
      <p:pic>
        <p:nvPicPr>
          <p:cNvPr id="806" name="Google Shape;806;p103"/>
          <p:cNvPicPr preferRelativeResize="0"/>
          <p:nvPr/>
        </p:nvPicPr>
        <p:blipFill rotWithShape="1">
          <a:blip r:embed="rId3">
            <a:alphaModFix/>
          </a:blip>
          <a:srcRect/>
          <a:stretch/>
        </p:blipFill>
        <p:spPr>
          <a:xfrm>
            <a:off x="549137" y="4062507"/>
            <a:ext cx="464734" cy="464734"/>
          </a:xfrm>
          <a:prstGeom prst="rect">
            <a:avLst/>
          </a:prstGeom>
          <a:noFill/>
          <a:ln>
            <a:noFill/>
          </a:ln>
        </p:spPr>
      </p:pic>
      <p:pic>
        <p:nvPicPr>
          <p:cNvPr id="807" name="Google Shape;807;p103"/>
          <p:cNvPicPr preferRelativeResize="0"/>
          <p:nvPr/>
        </p:nvPicPr>
        <p:blipFill rotWithShape="1">
          <a:blip r:embed="rId3">
            <a:alphaModFix/>
          </a:blip>
          <a:srcRect/>
          <a:stretch/>
        </p:blipFill>
        <p:spPr>
          <a:xfrm>
            <a:off x="549137" y="4593232"/>
            <a:ext cx="464734" cy="464734"/>
          </a:xfrm>
          <a:prstGeom prst="rect">
            <a:avLst/>
          </a:prstGeom>
          <a:noFill/>
          <a:ln>
            <a:noFill/>
          </a:ln>
        </p:spPr>
      </p:pic>
      <p:pic>
        <p:nvPicPr>
          <p:cNvPr id="808" name="Google Shape;808;p103"/>
          <p:cNvPicPr preferRelativeResize="0"/>
          <p:nvPr/>
        </p:nvPicPr>
        <p:blipFill rotWithShape="1">
          <a:blip r:embed="rId3">
            <a:alphaModFix/>
          </a:blip>
          <a:srcRect/>
          <a:stretch/>
        </p:blipFill>
        <p:spPr>
          <a:xfrm>
            <a:off x="549137" y="5123957"/>
            <a:ext cx="464734" cy="464734"/>
          </a:xfrm>
          <a:prstGeom prst="rect">
            <a:avLst/>
          </a:prstGeom>
          <a:noFill/>
          <a:ln>
            <a:noFill/>
          </a:ln>
        </p:spPr>
      </p:pic>
      <p:pic>
        <p:nvPicPr>
          <p:cNvPr id="809" name="Google Shape;809;p103"/>
          <p:cNvPicPr preferRelativeResize="0"/>
          <p:nvPr/>
        </p:nvPicPr>
        <p:blipFill rotWithShape="1">
          <a:blip r:embed="rId3">
            <a:alphaModFix/>
          </a:blip>
          <a:srcRect/>
          <a:stretch/>
        </p:blipFill>
        <p:spPr>
          <a:xfrm>
            <a:off x="549137" y="5654682"/>
            <a:ext cx="464734" cy="464734"/>
          </a:xfrm>
          <a:prstGeom prst="rect">
            <a:avLst/>
          </a:prstGeom>
          <a:noFill/>
          <a:ln>
            <a:noFill/>
          </a:ln>
        </p:spPr>
      </p:pic>
      <p:sp>
        <p:nvSpPr>
          <p:cNvPr id="810" name="Google Shape;810;p103"/>
          <p:cNvSpPr txBox="1"/>
          <p:nvPr/>
        </p:nvSpPr>
        <p:spPr>
          <a:xfrm>
            <a:off x="1013871" y="2224068"/>
            <a:ext cx="63816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Обобщить для любого цвета, не только белого</a:t>
            </a:r>
            <a:endParaRPr/>
          </a:p>
        </p:txBody>
      </p:sp>
      <p:sp>
        <p:nvSpPr>
          <p:cNvPr id="811" name="Google Shape;811;p103"/>
          <p:cNvSpPr txBox="1"/>
          <p:nvPr/>
        </p:nvSpPr>
        <p:spPr>
          <a:xfrm>
            <a:off x="1013871" y="2768705"/>
            <a:ext cx="51876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Сделать более явным поток данных:</a:t>
            </a:r>
            <a:endParaRPr/>
          </a:p>
        </p:txBody>
      </p:sp>
      <p:sp>
        <p:nvSpPr>
          <p:cNvPr id="812" name="Google Shape;812;p103"/>
          <p:cNvSpPr txBox="1"/>
          <p:nvPr/>
        </p:nvSpPr>
        <p:spPr>
          <a:xfrm>
            <a:off x="1013871" y="3313330"/>
            <a:ext cx="70458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Убрать все поля, передавать аргументы в метод</a:t>
            </a:r>
            <a:endParaRPr/>
          </a:p>
        </p:txBody>
      </p:sp>
      <p:sp>
        <p:nvSpPr>
          <p:cNvPr id="813" name="Google Shape;813;p103"/>
          <p:cNvSpPr txBox="1"/>
          <p:nvPr/>
        </p:nvSpPr>
        <p:spPr>
          <a:xfrm>
            <a:off x="1013871" y="3857955"/>
            <a:ext cx="65970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Удалить LoadFrom (и доработать тесты)</a:t>
            </a:r>
            <a:endParaRPr/>
          </a:p>
        </p:txBody>
      </p:sp>
      <p:sp>
        <p:nvSpPr>
          <p:cNvPr id="814" name="Google Shape;814;p103"/>
          <p:cNvSpPr txBox="1"/>
          <p:nvPr/>
        </p:nvSpPr>
        <p:spPr>
          <a:xfrm>
            <a:off x="1013871" y="4346930"/>
            <a:ext cx="57531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Найти и использовать </a:t>
            </a:r>
            <a:r>
              <a:rPr lang="ru-RU" sz="2000" i="1">
                <a:solidFill>
                  <a:schemeClr val="dk1"/>
                </a:solidFill>
                <a:latin typeface="Montserrat"/>
                <a:ea typeface="Montserrat"/>
                <a:cs typeface="Montserrat"/>
                <a:sym typeface="Montserrat"/>
              </a:rPr>
              <a:t>PerformMove</a:t>
            </a:r>
            <a:endParaRPr/>
          </a:p>
        </p:txBody>
      </p:sp>
      <p:sp>
        <p:nvSpPr>
          <p:cNvPr id="815" name="Google Shape;815;p103"/>
          <p:cNvSpPr txBox="1"/>
          <p:nvPr/>
        </p:nvSpPr>
        <p:spPr>
          <a:xfrm>
            <a:off x="1013871" y="4877655"/>
            <a:ext cx="43617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Выделить </a:t>
            </a:r>
            <a:r>
              <a:rPr lang="ru-RU" sz="2000" i="1">
                <a:solidFill>
                  <a:schemeClr val="dk1"/>
                </a:solidFill>
                <a:latin typeface="Montserrat"/>
                <a:ea typeface="Montserrat"/>
                <a:cs typeface="Montserrat"/>
                <a:sym typeface="Montserrat"/>
              </a:rPr>
              <a:t>HasSafeMoves</a:t>
            </a:r>
            <a:endParaRPr/>
          </a:p>
        </p:txBody>
      </p:sp>
      <p:sp>
        <p:nvSpPr>
          <p:cNvPr id="816" name="Google Shape;816;p103"/>
          <p:cNvSpPr txBox="1"/>
          <p:nvPr/>
        </p:nvSpPr>
        <p:spPr>
          <a:xfrm>
            <a:off x="1013871" y="5422305"/>
            <a:ext cx="5106900" cy="4926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0"/>
              </a:spcAft>
              <a:buNone/>
            </a:pPr>
            <a:r>
              <a:rPr lang="ru-RU" sz="2000">
                <a:solidFill>
                  <a:schemeClr val="dk1"/>
                </a:solidFill>
                <a:latin typeface="Montserrat"/>
                <a:ea typeface="Montserrat"/>
                <a:cs typeface="Montserrat"/>
                <a:sym typeface="Montserrat"/>
              </a:rPr>
              <a:t>Обобщить пару foreach в </a:t>
            </a:r>
            <a:r>
              <a:rPr lang="ru-RU" sz="2000" i="1">
                <a:solidFill>
                  <a:schemeClr val="dk1"/>
                </a:solidFill>
                <a:latin typeface="Montserrat"/>
                <a:ea typeface="Montserrat"/>
                <a:cs typeface="Montserrat"/>
                <a:sym typeface="Montserrat"/>
              </a:rPr>
              <a:t>HasMoves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0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04"/>
          <p:cNvPicPr preferRelativeResize="0">
            <a:picLocks noGrp="1"/>
          </p:cNvPicPr>
          <p:nvPr>
            <p:ph type="pic" idx="2"/>
          </p:nvPr>
        </p:nvPicPr>
        <p:blipFill rotWithShape="1">
          <a:blip r:embed="rId3">
            <a:alphaModFix/>
          </a:blip>
          <a:srcRect/>
          <a:stretch/>
        </p:blipFill>
        <p:spPr>
          <a:xfrm>
            <a:off x="0" y="0"/>
            <a:ext cx="12192000" cy="6858002"/>
          </a:xfrm>
          <a:prstGeom prst="rect">
            <a:avLst/>
          </a:prstGeom>
          <a:noFill/>
          <a:ln>
            <a:noFill/>
          </a:ln>
        </p:spPr>
      </p:pic>
      <p:sp>
        <p:nvSpPr>
          <p:cNvPr id="822" name="Google Shape;822;p104"/>
          <p:cNvSpPr txBox="1"/>
          <p:nvPr/>
        </p:nvSpPr>
        <p:spPr>
          <a:xfrm>
            <a:off x="1011359" y="560717"/>
            <a:ext cx="5075400" cy="8541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4400"/>
              <a:buFont typeface="Arial"/>
              <a:buNone/>
            </a:pPr>
            <a:endParaRPr sz="4400" b="0" i="0" u="none" strike="noStrike" cap="none">
              <a:solidFill>
                <a:schemeClr val="lt1"/>
              </a:solidFill>
              <a:latin typeface="Arial"/>
              <a:ea typeface="Arial"/>
              <a:cs typeface="Arial"/>
              <a:sym typeface="Arial"/>
            </a:endParaRPr>
          </a:p>
        </p:txBody>
      </p:sp>
      <p:pic>
        <p:nvPicPr>
          <p:cNvPr id="823" name="Google Shape;823;p104"/>
          <p:cNvPicPr preferRelativeResize="0"/>
          <p:nvPr/>
        </p:nvPicPr>
        <p:blipFill>
          <a:blip r:embed="rId4">
            <a:alphaModFix/>
          </a:blip>
          <a:stretch>
            <a:fillRect/>
          </a:stretch>
        </p:blipFill>
        <p:spPr>
          <a:xfrm>
            <a:off x="0" y="0"/>
            <a:ext cx="12192000" cy="6858000"/>
          </a:xfrm>
          <a:prstGeom prst="rect">
            <a:avLst/>
          </a:prstGeom>
          <a:noFill/>
          <a:ln>
            <a:noFill/>
          </a:ln>
        </p:spPr>
      </p:pic>
      <p:sp>
        <p:nvSpPr>
          <p:cNvPr id="824" name="Google Shape;824;p104"/>
          <p:cNvSpPr txBox="1"/>
          <p:nvPr/>
        </p:nvSpPr>
        <p:spPr>
          <a:xfrm>
            <a:off x="0" y="5073075"/>
            <a:ext cx="12192000" cy="1014600"/>
          </a:xfrm>
          <a:prstGeom prst="rect">
            <a:avLst/>
          </a:prstGeom>
          <a:solidFill>
            <a:srgbClr val="0C0C0C">
              <a:alpha val="60759"/>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5000" b="1">
                <a:solidFill>
                  <a:schemeClr val="dk1"/>
                </a:solidFill>
                <a:latin typeface="Montserrat"/>
                <a:ea typeface="Montserrat"/>
                <a:cs typeface="Montserrat"/>
                <a:sym typeface="Montserrat"/>
              </a:rPr>
              <a:t>    РЕАЛЬНЫЙ КОД</a:t>
            </a:r>
            <a:endParaRPr sz="5000" b="1">
              <a:solidFill>
                <a:schemeClr val="dk1"/>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105"/>
          <p:cNvPicPr preferRelativeResize="0">
            <a:picLocks noGrp="1"/>
          </p:cNvPicPr>
          <p:nvPr>
            <p:ph type="pic" idx="2"/>
          </p:nvPr>
        </p:nvPicPr>
        <p:blipFill rotWithShape="1">
          <a:blip r:embed="rId3">
            <a:alphaModFix/>
          </a:blip>
          <a:srcRect/>
          <a:stretch/>
        </p:blipFill>
        <p:spPr>
          <a:xfrm>
            <a:off x="0" y="0"/>
            <a:ext cx="12192000" cy="6858002"/>
          </a:xfrm>
          <a:prstGeom prst="rect">
            <a:avLst/>
          </a:prstGeom>
          <a:noFill/>
          <a:ln>
            <a:noFill/>
          </a:ln>
        </p:spPr>
      </p:pic>
      <p:sp>
        <p:nvSpPr>
          <p:cNvPr id="830" name="Google Shape;830;p105"/>
          <p:cNvSpPr txBox="1"/>
          <p:nvPr/>
        </p:nvSpPr>
        <p:spPr>
          <a:xfrm>
            <a:off x="1011359" y="560717"/>
            <a:ext cx="5075400" cy="8541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4400"/>
              <a:buFont typeface="Arial"/>
              <a:buNone/>
            </a:pPr>
            <a:endParaRPr sz="4400" b="0" i="0" u="none" strike="noStrike" cap="none">
              <a:solidFill>
                <a:schemeClr val="lt1"/>
              </a:solidFill>
              <a:latin typeface="Arial"/>
              <a:ea typeface="Arial"/>
              <a:cs typeface="Arial"/>
              <a:sym typeface="Arial"/>
            </a:endParaRPr>
          </a:p>
        </p:txBody>
      </p:sp>
      <p:pic>
        <p:nvPicPr>
          <p:cNvPr id="831" name="Google Shape;831;p105"/>
          <p:cNvPicPr preferRelativeResize="0"/>
          <p:nvPr/>
        </p:nvPicPr>
        <p:blipFill>
          <a:blip r:embed="rId4">
            <a:alphaModFix/>
          </a:blip>
          <a:stretch>
            <a:fillRect/>
          </a:stretch>
        </p:blipFill>
        <p:spPr>
          <a:xfrm>
            <a:off x="0" y="0"/>
            <a:ext cx="12192000" cy="6858000"/>
          </a:xfrm>
          <a:prstGeom prst="rect">
            <a:avLst/>
          </a:prstGeom>
          <a:noFill/>
          <a:ln>
            <a:noFill/>
          </a:ln>
        </p:spPr>
      </p:pic>
      <p:sp>
        <p:nvSpPr>
          <p:cNvPr id="832" name="Google Shape;832;p105"/>
          <p:cNvSpPr txBox="1"/>
          <p:nvPr/>
        </p:nvSpPr>
        <p:spPr>
          <a:xfrm>
            <a:off x="0" y="5073075"/>
            <a:ext cx="12192000" cy="1014600"/>
          </a:xfrm>
          <a:prstGeom prst="rect">
            <a:avLst/>
          </a:prstGeom>
          <a:solidFill>
            <a:srgbClr val="0C0C0C">
              <a:alpha val="60759"/>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RU" sz="5000" b="1">
                <a:solidFill>
                  <a:schemeClr val="dk1"/>
                </a:solidFill>
                <a:latin typeface="Montserrat"/>
                <a:ea typeface="Montserrat"/>
                <a:cs typeface="Montserrat"/>
                <a:sym typeface="Montserrat"/>
              </a:rPr>
              <a:t>    ЧИСТЫЙ КОД</a:t>
            </a:r>
            <a:endParaRPr sz="5000" b="1">
              <a:solidFill>
                <a:schemeClr val="dk1"/>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06"/>
          <p:cNvSpPr txBox="1"/>
          <p:nvPr/>
        </p:nvSpPr>
        <p:spPr>
          <a:xfrm>
            <a:off x="8183217" y="5935162"/>
            <a:ext cx="3421500" cy="291900"/>
          </a:xfrm>
          <a:prstGeom prst="rect">
            <a:avLst/>
          </a:prstGeom>
          <a:noFill/>
          <a:ln>
            <a:noFill/>
          </a:ln>
        </p:spPr>
        <p:txBody>
          <a:bodyPr spcFirstLastPara="1" wrap="square" lIns="0" tIns="45700" rIns="0" bIns="45700" anchor="ctr" anchorCtr="0">
            <a:noAutofit/>
          </a:bodyPr>
          <a:lstStyle/>
          <a:p>
            <a:pPr marL="0" marR="0" lvl="0" indent="0" algn="r" rtl="0">
              <a:lnSpc>
                <a:spcPct val="90000"/>
              </a:lnSpc>
              <a:spcBef>
                <a:spcPts val="0"/>
              </a:spcBef>
              <a:spcAft>
                <a:spcPts val="0"/>
              </a:spcAft>
              <a:buClr>
                <a:schemeClr val="dk1"/>
              </a:buClr>
              <a:buSzPts val="1600"/>
              <a:buFont typeface="Arial"/>
              <a:buNone/>
            </a:pPr>
            <a:r>
              <a:rPr lang="ru-RU" sz="1600" b="0" i="0" u="none" strike="noStrike" cap="none">
                <a:solidFill>
                  <a:schemeClr val="dk1"/>
                </a:solidFill>
                <a:latin typeface="Montserrat"/>
                <a:ea typeface="Montserrat"/>
                <a:cs typeface="Montserrat"/>
                <a:sym typeface="Montserrat"/>
              </a:rPr>
              <a:t>kontur.ru</a:t>
            </a:r>
            <a:endParaRPr sz="1600" b="0" i="0" u="none" strike="noStrike" cap="none">
              <a:solidFill>
                <a:schemeClr val="dk1"/>
              </a:solidFill>
              <a:latin typeface="Montserrat"/>
              <a:ea typeface="Montserrat"/>
              <a:cs typeface="Montserrat"/>
              <a:sym typeface="Montserrat"/>
            </a:endParaRPr>
          </a:p>
        </p:txBody>
      </p:sp>
      <p:sp>
        <p:nvSpPr>
          <p:cNvPr id="838" name="Google Shape;838;p106"/>
          <p:cNvSpPr/>
          <p:nvPr/>
        </p:nvSpPr>
        <p:spPr>
          <a:xfrm>
            <a:off x="7997251" y="586452"/>
            <a:ext cx="3600000" cy="3600000"/>
          </a:xfrm>
          <a:prstGeom prst="roundRect">
            <a:avLst>
              <a:gd name="adj" fmla="val 8397"/>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9" name="Google Shape;839;p106"/>
          <p:cNvSpPr txBox="1">
            <a:spLocks noGrp="1"/>
          </p:cNvSpPr>
          <p:nvPr>
            <p:ph type="title"/>
          </p:nvPr>
        </p:nvSpPr>
        <p:spPr>
          <a:xfrm>
            <a:off x="587376" y="586452"/>
            <a:ext cx="6531000" cy="2842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1100"/>
              <a:buFont typeface="Arial"/>
              <a:buNone/>
            </a:pPr>
            <a:r>
              <a:rPr lang="ru-RU"/>
              <a:t>Благодарю</a:t>
            </a:r>
            <a:endParaRPr/>
          </a:p>
          <a:p>
            <a:pPr marL="0" lvl="0" indent="0" algn="l" rtl="0">
              <a:lnSpc>
                <a:spcPct val="80000"/>
              </a:lnSpc>
              <a:spcBef>
                <a:spcPts val="0"/>
              </a:spcBef>
              <a:spcAft>
                <a:spcPts val="0"/>
              </a:spcAft>
              <a:buClr>
                <a:schemeClr val="lt1"/>
              </a:buClr>
              <a:buSzPts val="1100"/>
              <a:buFont typeface="Arial"/>
              <a:buNone/>
            </a:pPr>
            <a:r>
              <a:rPr lang="ru-RU"/>
              <a:t>за внимание!</a:t>
            </a:r>
            <a:endParaRPr/>
          </a:p>
          <a:p>
            <a:pPr marL="0" lvl="0" indent="0" algn="l" rtl="0">
              <a:lnSpc>
                <a:spcPct val="80000"/>
              </a:lnSpc>
              <a:spcBef>
                <a:spcPts val="0"/>
              </a:spcBef>
              <a:spcAft>
                <a:spcPts val="0"/>
              </a:spcAft>
              <a:buClr>
                <a:schemeClr val="lt1"/>
              </a:buClr>
              <a:buSzPts val="1100"/>
              <a:buFont typeface="Arial"/>
              <a:buNone/>
            </a:pPr>
            <a:r>
              <a:rPr lang="ru-RU"/>
              <a:t>Вопросы?</a:t>
            </a:r>
            <a:endParaRPr/>
          </a:p>
          <a:p>
            <a:pPr marL="0" lvl="0" indent="0" algn="l" rtl="0">
              <a:lnSpc>
                <a:spcPct val="80000"/>
              </a:lnSpc>
              <a:spcBef>
                <a:spcPts val="0"/>
              </a:spcBef>
              <a:spcAft>
                <a:spcPts val="0"/>
              </a:spcAft>
              <a:buSzPts val="5000"/>
              <a:buNone/>
            </a:pPr>
            <a:endParaRPr/>
          </a:p>
        </p:txBody>
      </p:sp>
      <p:sp>
        <p:nvSpPr>
          <p:cNvPr id="840" name="Google Shape;840;p106"/>
          <p:cNvSpPr txBox="1">
            <a:spLocks noGrp="1"/>
          </p:cNvSpPr>
          <p:nvPr>
            <p:ph type="body" idx="1"/>
          </p:nvPr>
        </p:nvSpPr>
        <p:spPr>
          <a:xfrm>
            <a:off x="594748" y="4194658"/>
            <a:ext cx="5400000" cy="34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000"/>
              <a:buNone/>
            </a:pPr>
            <a:r>
              <a:rPr lang="ru-RU"/>
              <a:t>Константин Шарапов</a:t>
            </a:r>
            <a:endParaRPr/>
          </a:p>
        </p:txBody>
      </p:sp>
      <p:sp>
        <p:nvSpPr>
          <p:cNvPr id="841" name="Google Shape;841;p106"/>
          <p:cNvSpPr txBox="1">
            <a:spLocks noGrp="1"/>
          </p:cNvSpPr>
          <p:nvPr>
            <p:ph type="body" idx="2"/>
          </p:nvPr>
        </p:nvSpPr>
        <p:spPr>
          <a:xfrm>
            <a:off x="594748" y="4598572"/>
            <a:ext cx="5400000" cy="675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000"/>
              <a:buNone/>
            </a:pPr>
            <a:r>
              <a:rPr lang="ru-RU"/>
              <a:t>Ведущий инженер-программист</a:t>
            </a:r>
            <a:endParaRPr/>
          </a:p>
        </p:txBody>
      </p:sp>
      <p:pic>
        <p:nvPicPr>
          <p:cNvPr id="842" name="Google Shape;842;p106"/>
          <p:cNvPicPr preferRelativeResize="0"/>
          <p:nvPr/>
        </p:nvPicPr>
        <p:blipFill rotWithShape="1">
          <a:blip r:embed="rId3">
            <a:alphaModFix/>
          </a:blip>
          <a:srcRect/>
          <a:stretch/>
        </p:blipFill>
        <p:spPr>
          <a:xfrm>
            <a:off x="8086500" y="675712"/>
            <a:ext cx="3421499" cy="34214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8"/>
          <p:cNvSpPr txBox="1">
            <a:spLocks noGrp="1"/>
          </p:cNvSpPr>
          <p:nvPr>
            <p:ph type="title"/>
          </p:nvPr>
        </p:nvSpPr>
        <p:spPr>
          <a:xfrm>
            <a:off x="587375" y="584200"/>
            <a:ext cx="6118200" cy="97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.editorсonfig</a:t>
            </a:r>
            <a:endParaRPr/>
          </a:p>
        </p:txBody>
      </p:sp>
      <p:pic>
        <p:nvPicPr>
          <p:cNvPr id="360" name="Google Shape;360;p48"/>
          <p:cNvPicPr preferRelativeResize="0"/>
          <p:nvPr/>
        </p:nvPicPr>
        <p:blipFill rotWithShape="1">
          <a:blip r:embed="rId3">
            <a:alphaModFix/>
          </a:blip>
          <a:srcRect/>
          <a:stretch/>
        </p:blipFill>
        <p:spPr>
          <a:xfrm>
            <a:off x="6843029" y="101600"/>
            <a:ext cx="4968086" cy="6172200"/>
          </a:xfrm>
          <a:prstGeom prst="rect">
            <a:avLst/>
          </a:prstGeom>
          <a:noFill/>
          <a:ln>
            <a:noFill/>
          </a:ln>
        </p:spPr>
      </p:pic>
      <p:sp>
        <p:nvSpPr>
          <p:cNvPr id="361" name="Google Shape;361;p48"/>
          <p:cNvSpPr txBox="1"/>
          <p:nvPr/>
        </p:nvSpPr>
        <p:spPr>
          <a:xfrm>
            <a:off x="587375" y="2227250"/>
            <a:ext cx="6826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a:solidFill>
                  <a:schemeClr val="dk1"/>
                </a:solidFill>
                <a:latin typeface="Montserrat"/>
                <a:ea typeface="Montserrat"/>
                <a:cs typeface="Montserrat"/>
                <a:sym typeface="Montserrat"/>
              </a:rPr>
              <a:t>Позволяет хранить настройки кодстайла в файле и использовать их для всей команды!</a:t>
            </a:r>
            <a:endParaRPr sz="28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a:spLocks noGrp="1"/>
          </p:cNvSpPr>
          <p:nvPr>
            <p:ph type="title"/>
          </p:nvPr>
        </p:nvSpPr>
        <p:spPr>
          <a:xfrm>
            <a:off x="587375" y="584200"/>
            <a:ext cx="6118200" cy="97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.editorсonfig</a:t>
            </a:r>
            <a:endParaRPr/>
          </a:p>
        </p:txBody>
      </p:sp>
      <p:sp>
        <p:nvSpPr>
          <p:cNvPr id="367" name="Google Shape;367;p49"/>
          <p:cNvSpPr txBox="1"/>
          <p:nvPr/>
        </p:nvSpPr>
        <p:spPr>
          <a:xfrm>
            <a:off x="587375" y="2876813"/>
            <a:ext cx="70581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b="1">
                <a:solidFill>
                  <a:schemeClr val="dk1"/>
                </a:solidFill>
                <a:latin typeface="Montserrat"/>
                <a:ea typeface="Montserrat"/>
                <a:cs typeface="Montserrat"/>
                <a:sym typeface="Montserrat"/>
              </a:rPr>
              <a:t>Rider:</a:t>
            </a:r>
            <a:endParaRPr sz="2800" b="1">
              <a:solidFill>
                <a:schemeClr val="dk1"/>
              </a:solidFill>
              <a:latin typeface="Montserrat"/>
              <a:ea typeface="Montserrat"/>
              <a:cs typeface="Montserrat"/>
              <a:sym typeface="Montserrat"/>
            </a:endParaRPr>
          </a:p>
          <a:p>
            <a:pPr marL="0" lvl="0" indent="0" algn="l" rtl="0">
              <a:spcBef>
                <a:spcPts val="0"/>
              </a:spcBef>
              <a:spcAft>
                <a:spcPts val="0"/>
              </a:spcAft>
              <a:buNone/>
            </a:pPr>
            <a:r>
              <a:rPr lang="ru-RU" sz="2800">
                <a:solidFill>
                  <a:schemeClr val="dk1"/>
                </a:solidFill>
                <a:latin typeface="Montserrat"/>
                <a:ea typeface="Montserrat"/>
                <a:cs typeface="Montserrat"/>
                <a:sym typeface="Montserrat"/>
              </a:rPr>
              <a:t>File </a:t>
            </a:r>
            <a:r>
              <a:rPr lang="ru-RU" sz="3000">
                <a:solidFill>
                  <a:schemeClr val="dk1"/>
                </a:solidFill>
                <a:latin typeface="Montserrat"/>
                <a:ea typeface="Montserrat"/>
                <a:cs typeface="Montserrat"/>
                <a:sym typeface="Montserrat"/>
              </a:rPr>
              <a:t>→</a:t>
            </a:r>
            <a:r>
              <a:rPr lang="ru-RU" sz="2800">
                <a:solidFill>
                  <a:schemeClr val="dk1"/>
                </a:solidFill>
                <a:latin typeface="Montserrat"/>
                <a:ea typeface="Montserrat"/>
                <a:cs typeface="Montserrat"/>
                <a:sym typeface="Montserrat"/>
              </a:rPr>
              <a:t> Settings </a:t>
            </a:r>
            <a:r>
              <a:rPr lang="ru-RU" sz="3000">
                <a:solidFill>
                  <a:schemeClr val="dk1"/>
                </a:solidFill>
                <a:latin typeface="Montserrat"/>
                <a:ea typeface="Montserrat"/>
                <a:cs typeface="Montserrat"/>
                <a:sym typeface="Montserrat"/>
              </a:rPr>
              <a:t>→ </a:t>
            </a:r>
            <a:r>
              <a:rPr lang="ru-RU" sz="2800">
                <a:solidFill>
                  <a:schemeClr val="dk1"/>
                </a:solidFill>
                <a:latin typeface="Montserrat"/>
                <a:ea typeface="Montserrat"/>
                <a:cs typeface="Montserrat"/>
                <a:sym typeface="Montserrat"/>
              </a:rPr>
              <a:t>Editor </a:t>
            </a:r>
            <a:r>
              <a:rPr lang="ru-RU" sz="3000">
                <a:solidFill>
                  <a:schemeClr val="dk1"/>
                </a:solidFill>
                <a:latin typeface="Montserrat"/>
                <a:ea typeface="Montserrat"/>
                <a:cs typeface="Montserrat"/>
                <a:sym typeface="Montserrat"/>
              </a:rPr>
              <a:t>→ </a:t>
            </a:r>
            <a:r>
              <a:rPr lang="ru-RU" sz="2800">
                <a:solidFill>
                  <a:schemeClr val="dk1"/>
                </a:solidFill>
                <a:latin typeface="Montserrat"/>
                <a:ea typeface="Montserrat"/>
                <a:cs typeface="Montserrat"/>
                <a:sym typeface="Montserrat"/>
              </a:rPr>
              <a:t>Code Style </a:t>
            </a:r>
            <a:r>
              <a:rPr lang="ru-RU" sz="3000">
                <a:solidFill>
                  <a:schemeClr val="dk1"/>
                </a:solidFill>
                <a:latin typeface="Montserrat"/>
                <a:ea typeface="Montserrat"/>
                <a:cs typeface="Montserrat"/>
                <a:sym typeface="Montserrat"/>
              </a:rPr>
              <a:t>→ </a:t>
            </a:r>
            <a:r>
              <a:rPr lang="ru-RU" sz="2800">
                <a:solidFill>
                  <a:schemeClr val="dk1"/>
                </a:solidFill>
                <a:latin typeface="Montserrat"/>
                <a:ea typeface="Montserrat"/>
                <a:cs typeface="Montserrat"/>
                <a:sym typeface="Montserrat"/>
              </a:rPr>
              <a:t>Enable EditorConfig Support → Export</a:t>
            </a:r>
            <a:endParaRPr sz="2800">
              <a:solidFill>
                <a:schemeClr val="dk1"/>
              </a:solidFill>
              <a:latin typeface="Montserrat"/>
              <a:ea typeface="Montserrat"/>
              <a:cs typeface="Montserrat"/>
              <a:sym typeface="Montserrat"/>
            </a:endParaRPr>
          </a:p>
        </p:txBody>
      </p:sp>
      <p:sp>
        <p:nvSpPr>
          <p:cNvPr id="368" name="Google Shape;368;p49"/>
          <p:cNvSpPr txBox="1"/>
          <p:nvPr/>
        </p:nvSpPr>
        <p:spPr>
          <a:xfrm>
            <a:off x="587375" y="4689825"/>
            <a:ext cx="8539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b="1">
                <a:solidFill>
                  <a:schemeClr val="dk1"/>
                </a:solidFill>
                <a:latin typeface="Montserrat"/>
                <a:ea typeface="Montserrat"/>
                <a:cs typeface="Montserrat"/>
                <a:sym typeface="Montserrat"/>
              </a:rPr>
              <a:t>Visual Studio:</a:t>
            </a:r>
            <a:endParaRPr sz="2800" b="1">
              <a:solidFill>
                <a:schemeClr val="dk1"/>
              </a:solidFill>
              <a:latin typeface="Montserrat"/>
              <a:ea typeface="Montserrat"/>
              <a:cs typeface="Montserrat"/>
              <a:sym typeface="Montserrat"/>
            </a:endParaRPr>
          </a:p>
          <a:p>
            <a:pPr marL="0" lvl="0" indent="0" algn="l" rtl="0">
              <a:spcBef>
                <a:spcPts val="0"/>
              </a:spcBef>
              <a:spcAft>
                <a:spcPts val="0"/>
              </a:spcAft>
              <a:buNone/>
            </a:pPr>
            <a:r>
              <a:rPr lang="ru-RU" sz="2800">
                <a:solidFill>
                  <a:schemeClr val="dk1"/>
                </a:solidFill>
                <a:latin typeface="Montserrat"/>
                <a:ea typeface="Montserrat"/>
                <a:cs typeface="Montserrat"/>
                <a:sym typeface="Montserrat"/>
              </a:rPr>
              <a:t>Tools → Options → Text Editor → C# → Code Style → Generate .editorconfig  file from settings</a:t>
            </a:r>
            <a:endParaRPr sz="2800">
              <a:solidFill>
                <a:schemeClr val="dk1"/>
              </a:solidFill>
              <a:latin typeface="Montserrat"/>
              <a:ea typeface="Montserrat"/>
              <a:cs typeface="Montserrat"/>
              <a:sym typeface="Montserrat"/>
            </a:endParaRPr>
          </a:p>
        </p:txBody>
      </p:sp>
      <p:sp>
        <p:nvSpPr>
          <p:cNvPr id="369" name="Google Shape;369;p49"/>
          <p:cNvSpPr txBox="1"/>
          <p:nvPr/>
        </p:nvSpPr>
        <p:spPr>
          <a:xfrm>
            <a:off x="587375" y="1912013"/>
            <a:ext cx="231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b="1">
                <a:solidFill>
                  <a:schemeClr val="dk1"/>
                </a:solidFill>
                <a:latin typeface="Montserrat"/>
                <a:ea typeface="Montserrat"/>
                <a:cs typeface="Montserrat"/>
                <a:sym typeface="Montserrat"/>
              </a:rPr>
              <a:t>Экспорт</a:t>
            </a:r>
            <a:endParaRPr sz="2800" b="1">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0"/>
          <p:cNvSpPr txBox="1">
            <a:spLocks noGrp="1"/>
          </p:cNvSpPr>
          <p:nvPr>
            <p:ph type="title"/>
          </p:nvPr>
        </p:nvSpPr>
        <p:spPr>
          <a:xfrm>
            <a:off x="587375" y="584200"/>
            <a:ext cx="6118200" cy="9786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6000"/>
              <a:buNone/>
            </a:pPr>
            <a:r>
              <a:rPr lang="ru-RU"/>
              <a:t>.editorсonfig</a:t>
            </a:r>
            <a:endParaRPr/>
          </a:p>
        </p:txBody>
      </p:sp>
      <p:sp>
        <p:nvSpPr>
          <p:cNvPr id="375" name="Google Shape;375;p50"/>
          <p:cNvSpPr txBox="1"/>
          <p:nvPr/>
        </p:nvSpPr>
        <p:spPr>
          <a:xfrm>
            <a:off x="587375" y="2835288"/>
            <a:ext cx="7058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a:solidFill>
                  <a:schemeClr val="dk1"/>
                </a:solidFill>
                <a:latin typeface="Montserrat"/>
                <a:ea typeface="Montserrat"/>
                <a:cs typeface="Montserrat"/>
                <a:sym typeface="Montserrat"/>
              </a:rPr>
              <a:t>Положить в папку рядом c файлами кода или явно импортировать в проект.</a:t>
            </a:r>
            <a:endParaRPr sz="2800">
              <a:solidFill>
                <a:schemeClr val="dk1"/>
              </a:solidFill>
              <a:latin typeface="Montserrat"/>
              <a:ea typeface="Montserrat"/>
              <a:cs typeface="Montserrat"/>
              <a:sym typeface="Montserrat"/>
            </a:endParaRPr>
          </a:p>
        </p:txBody>
      </p:sp>
      <p:sp>
        <p:nvSpPr>
          <p:cNvPr id="376" name="Google Shape;376;p50"/>
          <p:cNvSpPr txBox="1"/>
          <p:nvPr/>
        </p:nvSpPr>
        <p:spPr>
          <a:xfrm>
            <a:off x="587375" y="4461875"/>
            <a:ext cx="8539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a:solidFill>
                  <a:schemeClr val="dk1"/>
                </a:solidFill>
                <a:latin typeface="Montserrat"/>
                <a:ea typeface="Montserrat"/>
                <a:cs typeface="Montserrat"/>
                <a:sym typeface="Montserrat"/>
              </a:rPr>
              <a:t>Файл, который лежит глубже по иерархии переопределяет настройки в файле, который лежит выше.</a:t>
            </a:r>
            <a:endParaRPr sz="2800">
              <a:solidFill>
                <a:schemeClr val="dk1"/>
              </a:solidFill>
              <a:latin typeface="Montserrat"/>
              <a:ea typeface="Montserrat"/>
              <a:cs typeface="Montserrat"/>
              <a:sym typeface="Montserrat"/>
            </a:endParaRPr>
          </a:p>
        </p:txBody>
      </p:sp>
      <p:sp>
        <p:nvSpPr>
          <p:cNvPr id="377" name="Google Shape;377;p50"/>
          <p:cNvSpPr txBox="1"/>
          <p:nvPr/>
        </p:nvSpPr>
        <p:spPr>
          <a:xfrm>
            <a:off x="587375" y="1956625"/>
            <a:ext cx="231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b="1">
                <a:solidFill>
                  <a:schemeClr val="dk1"/>
                </a:solidFill>
                <a:latin typeface="Montserrat"/>
                <a:ea typeface="Montserrat"/>
                <a:cs typeface="Montserrat"/>
                <a:sym typeface="Montserrat"/>
              </a:rPr>
              <a:t>Импорт</a:t>
            </a:r>
            <a:endParaRPr sz="2800" b="1">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Тheme Montserrat">
  <a:themeElements>
    <a:clrScheme name="Шаблон 2023">
      <a:dk1>
        <a:srgbClr val="FEFFFE"/>
      </a:dk1>
      <a:lt1>
        <a:srgbClr val="000000"/>
      </a:lt1>
      <a:dk2>
        <a:srgbClr val="F1F1F1"/>
      </a:dk2>
      <a:lt2>
        <a:srgbClr val="000000"/>
      </a:lt2>
      <a:accent1>
        <a:srgbClr val="00C5A7"/>
      </a:accent1>
      <a:accent2>
        <a:srgbClr val="FF8126"/>
      </a:accent2>
      <a:accent3>
        <a:srgbClr val="26AD50"/>
      </a:accent3>
      <a:accent4>
        <a:srgbClr val="FE5948"/>
      </a:accent4>
      <a:accent5>
        <a:srgbClr val="2191FE"/>
      </a:accent5>
      <a:accent6>
        <a:srgbClr val="B850CF"/>
      </a:accent6>
      <a:hlink>
        <a:srgbClr val="0671F6"/>
      </a:hlink>
      <a:folHlink>
        <a:srgbClr val="0570F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3675</Words>
  <Application>Microsoft Office PowerPoint</Application>
  <PresentationFormat>Широкоэкранный</PresentationFormat>
  <Paragraphs>466</Paragraphs>
  <Slides>65</Slides>
  <Notes>65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65</vt:i4>
      </vt:variant>
    </vt:vector>
  </HeadingPairs>
  <TitlesOfParts>
    <vt:vector size="72" baseType="lpstr">
      <vt:lpstr>Arial</vt:lpstr>
      <vt:lpstr>Geologica</vt:lpstr>
      <vt:lpstr>Consolas</vt:lpstr>
      <vt:lpstr>Montserrat</vt:lpstr>
      <vt:lpstr>Geologica Medium</vt:lpstr>
      <vt:lpstr>Geologica Light</vt:lpstr>
      <vt:lpstr>Тheme Montserrat</vt:lpstr>
      <vt:lpstr>CLEAN CODE</vt:lpstr>
      <vt:lpstr>Зачем заботиться о  качестве кода?</vt:lpstr>
      <vt:lpstr>А когда качество важно меньше?  </vt:lpstr>
      <vt:lpstr>Свойства чистого кода</vt:lpstr>
      <vt:lpstr>Гигиенический минимум</vt:lpstr>
      <vt:lpstr>Codestyle</vt:lpstr>
      <vt:lpstr>.editorсonfig</vt:lpstr>
      <vt:lpstr>.editorсonfig</vt:lpstr>
      <vt:lpstr>.editorсonfig</vt:lpstr>
      <vt:lpstr>Задача: ControlDigit</vt:lpstr>
      <vt:lpstr>Задача: ControlDigit </vt:lpstr>
      <vt:lpstr>Задача: ControlDigit </vt:lpstr>
      <vt:lpstr>Задача: ControlDigit </vt:lpstr>
      <vt:lpstr>Задача: ControlDigit </vt:lpstr>
      <vt:lpstr>Задача: ControlDigit</vt:lpstr>
      <vt:lpstr>Задача: ControlDigit </vt:lpstr>
      <vt:lpstr>Что такое SRP? </vt:lpstr>
      <vt:lpstr>Modular Design Principles</vt:lpstr>
      <vt:lpstr>Decomposition</vt:lpstr>
      <vt:lpstr>Задача: разбить на поля CSV</vt:lpstr>
      <vt:lpstr>Без декомпозиции</vt:lpstr>
      <vt:lpstr>Маркеры плохой декомпозиции</vt:lpstr>
      <vt:lpstr>Задача: разбить на поля CSV</vt:lpstr>
      <vt:lpstr>Задача: разбить на поля CSV</vt:lpstr>
      <vt:lpstr>Задача: разбить на поля CSV</vt:lpstr>
      <vt:lpstr>Задача: разбить на поля CSV</vt:lpstr>
      <vt:lpstr>Маркер: не самоценно</vt:lpstr>
      <vt:lpstr>Composability</vt:lpstr>
      <vt:lpstr>Задача: разбить на поля CSV</vt:lpstr>
      <vt:lpstr>Методы расширения в C#</vt:lpstr>
      <vt:lpstr>Маркеры плохой компонуемости</vt:lpstr>
      <vt:lpstr>Общие компоненты</vt:lpstr>
      <vt:lpstr>Задача: ControlDigit </vt:lpstr>
      <vt:lpstr>Задача: ControlDigit </vt:lpstr>
      <vt:lpstr>Задача: ControlDigit </vt:lpstr>
      <vt:lpstr>Задача: ControlDigit </vt:lpstr>
      <vt:lpstr>Задача: ControlDigit </vt:lpstr>
      <vt:lpstr>Readability</vt:lpstr>
      <vt:lpstr>Задача: тетрис </vt:lpstr>
      <vt:lpstr>Задача: тетрис </vt:lpstr>
      <vt:lpstr>Маркер: я так не объясняю</vt:lpstr>
      <vt:lpstr>Маркер: ох, хочу кофе…</vt:lpstr>
      <vt:lpstr>Задача: тетрис </vt:lpstr>
      <vt:lpstr>Маркер: скрыт поток данных</vt:lpstr>
      <vt:lpstr>Маркер: скрыт поток данных</vt:lpstr>
      <vt:lpstr>Immutable style</vt:lpstr>
      <vt:lpstr>Маркеры плохой  читаемости</vt:lpstr>
      <vt:lpstr>Задача: циклический сдвиг</vt:lpstr>
      <vt:lpstr>Задача: циклический сдвиг</vt:lpstr>
      <vt:lpstr>Задача: циклический сдвиг</vt:lpstr>
      <vt:lpstr>Чистота архитектуры и работа с legacy</vt:lpstr>
      <vt:lpstr>Обратная сторона SRP</vt:lpstr>
      <vt:lpstr>Маркер: раздутые неймспейсы</vt:lpstr>
      <vt:lpstr>Маркер: много зависимостей</vt:lpstr>
      <vt:lpstr>Маркер: чрезмерная навигация</vt:lpstr>
      <vt:lpstr>Маркеры плохой  архитектуры</vt:lpstr>
      <vt:lpstr>Пример архитектуры веб-сервиса</vt:lpstr>
      <vt:lpstr>Пример архитектуры веб-сервиса</vt:lpstr>
      <vt:lpstr>Пример архитектуры веб-сервиса</vt:lpstr>
      <vt:lpstr>Задача: Chess</vt:lpstr>
      <vt:lpstr>Какие маркеры заметили?</vt:lpstr>
      <vt:lpstr>Разбор задачи: Chess</vt:lpstr>
      <vt:lpstr>Презентация PowerPoint</vt:lpstr>
      <vt:lpstr>Презентация PowerPoint</vt:lpstr>
      <vt:lpstr>Благодарю за внимание! Вопросы?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cp:lastModifiedBy>Шарапов Константин Владиславович</cp:lastModifiedBy>
  <cp:revision>11</cp:revision>
  <dcterms:modified xsi:type="dcterms:W3CDTF">2024-08-21T07:38:43Z</dcterms:modified>
</cp:coreProperties>
</file>